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9" roundtripDataSignature="AMtx7mixnp+OIqZbNQCPwZV1YPGB494u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32D964-F578-45A4-AFB2-476A17653A25}">
  <a:tblStyle styleId="{F632D964-F578-45A4-AFB2-476A17653A2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" name="Google Shape;2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" name="Google Shape;2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" name="Google Shape;3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" name="Google Shape;3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" name="Google Shape;6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" name="Google Shape;6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6" name="Google Shape;7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" name="Google Shape;8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6" name="Google Shape;11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6" name="Google Shape;12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" name="Google Shape;158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4" name="Google Shape;20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1" name="Google Shape;231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8" name="Google Shape;238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7" name="Google Shape;247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5" name="Google Shape;255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4" name="Google Shape;264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1" name="Google Shape;27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2" name="Google Shape;282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3" name="Google Shape;283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8" name="Google Shape;2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9" name="Google Shape;299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6" name="Google Shape;306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4" name="Google Shape;314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409cb7eb97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g409cb7eb973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6" name="Google Shape;326;g409cb7eb973_0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409cb7eb97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g409cb7eb973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5" name="Google Shape;335;g409cb7eb973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4" name="Google Shape;344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73e39e37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g3f73e39e37f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2" name="Google Shape;352;g3f73e39e37f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0" name="Google Shape;360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2" name="Google Shape;372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8" name="Google Shape;378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9" name="Google Shape;379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8" name="Google Shape;388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409cb7eb973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g409cb7eb973_0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0" name="Google Shape;400;g409cb7eb973_0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409cb7eb973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g409cb7eb973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7" name="Google Shape;407;g409cb7eb973_0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8" name="Google Shape;418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coffeebeforearch.github.io/2020/03/27/perf-c2c.html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ntel.com/content/www/us/en/developer/articles/technical/introduction-to-cache-allocation-technology.html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dsonrivertrading.com/hrtbeat/low-latency-optimization-part-2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ssieai.com/pdf/CPP-Ultra-Low-Latency-Spuler-2025.pdf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410237" y="2468875"/>
            <a:ext cx="11492700" cy="12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mbria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Low-Level Optimizations for Improving Latency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914400" y="3703320"/>
            <a:ext cx="10362895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700"/>
              <a:buFont typeface="Calibri"/>
              <a:buNone/>
            </a:pPr>
            <a:r>
              <a:rPr lang="en-US" sz="2200" b="0" i="1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How CPUs actually spend your nanoseconds - branches, caches and memory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"/>
          <p:cNvSpPr/>
          <p:nvPr/>
        </p:nvSpPr>
        <p:spPr>
          <a:xfrm>
            <a:off x="457200" y="29550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What "Low-Level" Optimization Actually Means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534800" y="1903850"/>
            <a:ext cx="5349300" cy="4224600"/>
          </a:xfrm>
          <a:prstGeom prst="roundRect">
            <a:avLst>
              <a:gd name="adj" fmla="val 1319"/>
            </a:avLst>
          </a:prstGeom>
          <a:solidFill>
            <a:srgbClr val="1C2128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6073675" y="1903850"/>
            <a:ext cx="5349300" cy="4224600"/>
          </a:xfrm>
          <a:prstGeom prst="roundRect">
            <a:avLst>
              <a:gd name="adj" fmla="val 1319"/>
            </a:avLst>
          </a:prstGeom>
          <a:solidFill>
            <a:srgbClr val="1C2128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632992" y="1984570"/>
            <a:ext cx="4983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A6FF"/>
              </a:buClr>
              <a:buSzPts val="1500"/>
              <a:buFont typeface="Calibri"/>
              <a:buNone/>
            </a:pPr>
            <a:r>
              <a:rPr lang="en-US" sz="2200" b="1" i="0" u="none" strike="noStrike" cap="none">
                <a:solidFill>
                  <a:srgbClr val="58A6FF"/>
                </a:solidFill>
                <a:latin typeface="Calibri"/>
                <a:ea typeface="Calibri"/>
                <a:cs typeface="Calibri"/>
                <a:sym typeface="Calibri"/>
              </a:rPr>
              <a:t>High-Level Optimizations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6256552" y="1984570"/>
            <a:ext cx="4983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500"/>
              <a:buFont typeface="Calibri"/>
              <a:buNone/>
            </a:pPr>
            <a:r>
              <a:rPr lang="en-US" sz="22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Low-Level Optimizations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633000" y="2441775"/>
            <a:ext cx="4922400" cy="3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High-level / design optimizations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change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what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work gets done: picking a better algorithm or data structure, reducing the number of network hops, batching or eliminating unnecessary work, redesigning the architecture so less has to happen per request. 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These decisions are usually visible in a design doc, and their payoff is measured in algorithmic complexity or system topology.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6256575" y="2441775"/>
            <a:ext cx="4983600" cy="3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Low-level optimizations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change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how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the CPU carries out work that's already been decided on. They operate below your algorithm entirely - inside the instruction pipeline, the cache hierarchy, and the memory subsystem.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You can have the asymptotically optimal algorithm and still lose meaningful time 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to how the underlying hardware actually executes it - a gap the design layer never accounted for.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 txBox="1"/>
          <p:nvPr/>
        </p:nvSpPr>
        <p:spPr>
          <a:xfrm>
            <a:off x="534800" y="1057900"/>
            <a:ext cx="107055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Any latency-sensitive system - trading engines, real-time bidding, telecom switches, game netcode, embedded control loops - gets optimized broadly at two different layers.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"/>
          <p:cNvSpPr/>
          <p:nvPr/>
        </p:nvSpPr>
        <p:spPr>
          <a:xfrm>
            <a:off x="457200" y="38942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Major Sources of Latency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457200" y="1463051"/>
            <a:ext cx="5501400" cy="1973700"/>
          </a:xfrm>
          <a:prstGeom prst="roundRect">
            <a:avLst>
              <a:gd name="adj" fmla="val 3500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685800" y="1691640"/>
            <a:ext cx="411480" cy="411480"/>
          </a:xfrm>
          <a:prstGeom prst="ellipse">
            <a:avLst/>
          </a:prstGeom>
          <a:solidFill>
            <a:srgbClr val="F781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685800" y="1691640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117"/>
              </a:buClr>
              <a:buSzPts val="1600"/>
              <a:buFont typeface="Calibri"/>
              <a:buNone/>
            </a:pPr>
            <a:r>
              <a:rPr lang="en-US" sz="1600" b="1" i="0" u="none" strike="noStrike" cap="none">
                <a:solidFill>
                  <a:srgbClr val="0D1117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1234440" y="1645920"/>
            <a:ext cx="4541368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Branch Mispredictions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3"/>
          <p:cNvSpPr/>
          <p:nvPr/>
        </p:nvSpPr>
        <p:spPr>
          <a:xfrm>
            <a:off x="685800" y="2240280"/>
            <a:ext cx="5044288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alibri"/>
              <a:buNone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CPU pipeline must halt and flush its state when a predicted path turns out wrong, discarding speculatively executed instructions.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3"/>
          <p:cNvSpPr/>
          <p:nvPr/>
        </p:nvSpPr>
        <p:spPr>
          <a:xfrm>
            <a:off x="6233000" y="1463051"/>
            <a:ext cx="5501400" cy="1973700"/>
          </a:xfrm>
          <a:prstGeom prst="roundRect">
            <a:avLst>
              <a:gd name="adj" fmla="val 3500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6461608" y="1691640"/>
            <a:ext cx="411480" cy="411480"/>
          </a:xfrm>
          <a:prstGeom prst="ellipse">
            <a:avLst/>
          </a:prstGeom>
          <a:solidFill>
            <a:srgbClr val="00D9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3"/>
          <p:cNvSpPr/>
          <p:nvPr/>
        </p:nvSpPr>
        <p:spPr>
          <a:xfrm>
            <a:off x="6461608" y="1691640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117"/>
              </a:buClr>
              <a:buSzPts val="1600"/>
              <a:buFont typeface="Calibri"/>
              <a:buNone/>
            </a:pPr>
            <a:r>
              <a:rPr lang="en-US" sz="1600" b="1" i="0" u="none" strike="noStrike" cap="none">
                <a:solidFill>
                  <a:srgbClr val="0D1117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"/>
          <p:cNvSpPr/>
          <p:nvPr/>
        </p:nvSpPr>
        <p:spPr>
          <a:xfrm>
            <a:off x="7010248" y="1645920"/>
            <a:ext cx="4541368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Cache Misses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3"/>
          <p:cNvSpPr/>
          <p:nvPr/>
        </p:nvSpPr>
        <p:spPr>
          <a:xfrm>
            <a:off x="6461608" y="2240280"/>
            <a:ext cx="5044288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alibri"/>
              <a:buNone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CPU stalls whenever the instructions or data it needs aren't sitting in the cache hierarchy.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"/>
          <p:cNvSpPr/>
          <p:nvPr/>
        </p:nvSpPr>
        <p:spPr>
          <a:xfrm>
            <a:off x="457200" y="3679900"/>
            <a:ext cx="5501400" cy="1828800"/>
          </a:xfrm>
          <a:prstGeom prst="roundRect">
            <a:avLst>
              <a:gd name="adj" fmla="val 3500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685800" y="3794760"/>
            <a:ext cx="411480" cy="411480"/>
          </a:xfrm>
          <a:prstGeom prst="ellipse">
            <a:avLst/>
          </a:prstGeom>
          <a:solidFill>
            <a:srgbClr val="58A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685800" y="3794760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117"/>
              </a:buClr>
              <a:buSzPts val="1600"/>
              <a:buFont typeface="Calibri"/>
              <a:buNone/>
            </a:pPr>
            <a:r>
              <a:rPr lang="en-US" sz="1600" b="1" i="0" u="none" strike="noStrike" cap="none">
                <a:solidFill>
                  <a:srgbClr val="0D1117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1234440" y="3749040"/>
            <a:ext cx="4541368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Memory Allocation Overhead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685800" y="4343400"/>
            <a:ext cx="5044288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alibri"/>
              <a:buNone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Dynamic allocation drags in system calls and heap bookkeeping right when you can least afford the delay.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6233050" y="3679875"/>
            <a:ext cx="5501400" cy="1828800"/>
          </a:xfrm>
          <a:prstGeom prst="roundRect">
            <a:avLst>
              <a:gd name="adj" fmla="val 3500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6461608" y="3794760"/>
            <a:ext cx="411480" cy="411480"/>
          </a:xfrm>
          <a:prstGeom prst="ellipse">
            <a:avLst/>
          </a:prstGeom>
          <a:solidFill>
            <a:srgbClr val="D2A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6461608" y="3794760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117"/>
              </a:buClr>
              <a:buSzPts val="1600"/>
              <a:buFont typeface="Calibri"/>
              <a:buNone/>
            </a:pPr>
            <a:r>
              <a:rPr lang="en-US" sz="1600" b="1" i="0" u="none" strike="noStrike" cap="none">
                <a:solidFill>
                  <a:srgbClr val="0D1117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7010248" y="3749040"/>
            <a:ext cx="4541368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Unoptimized Memory Access Patterns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6461608" y="4343400"/>
            <a:ext cx="5044288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alibri"/>
              <a:buNone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Scanning backwards, jumping across large strides, or chasing pointers defeats the CPU's ability to predictively pipeline your data.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"/>
          <p:cNvSpPr/>
          <p:nvPr/>
        </p:nvSpPr>
        <p:spPr>
          <a:xfrm>
            <a:off x="457350" y="40510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Branch Prediction: The Mechanics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457200" y="1463050"/>
            <a:ext cx="5331300" cy="49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To keep its pipeline full, the processor evaluates upcoming branches and guesses which path will be taken - before the actual condition has been evaluated.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Speculative execution: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The processor fetches and executes instructions from the predicted path immediately, banking on the guess being right.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reorder buffer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makes it safe to undo: speculative results sit in ROB entries as tentative and only commit in program order - so a misprediction just discards the younger entries instead of undoing the real state.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5231" y="930500"/>
            <a:ext cx="5226393" cy="554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"/>
          <p:cNvSpPr/>
          <p:nvPr/>
        </p:nvSpPr>
        <p:spPr>
          <a:xfrm>
            <a:off x="457350" y="40510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Branch Prediction: The Mechanics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"/>
          <p:cNvSpPr/>
          <p:nvPr/>
        </p:nvSpPr>
        <p:spPr>
          <a:xfrm>
            <a:off x="457350" y="1059575"/>
            <a:ext cx="10913400" cy="19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misprediction penalty: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If the guess is wrong, every speculatively executed instruction downstream has to be thrown away, and the pipeline has to be refilled from the correct address.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In a superscalar core with multiple pipelines running in parallel, a misprediction is even more expensive, because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all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in-flight pipelines have to be flushed together, not just one.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Excessive mispredictions may also cause instruction cache misses.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" name="Google Shape;72;p5"/>
          <p:cNvPicPr preferRelativeResize="0"/>
          <p:nvPr/>
        </p:nvPicPr>
        <p:blipFill rotWithShape="1">
          <a:blip r:embed="rId3">
            <a:alphaModFix/>
          </a:blip>
          <a:srcRect t="7613"/>
          <a:stretch/>
        </p:blipFill>
        <p:spPr>
          <a:xfrm>
            <a:off x="1999675" y="3278695"/>
            <a:ext cx="7443748" cy="3438525"/>
          </a:xfrm>
          <a:prstGeom prst="rect">
            <a:avLst/>
          </a:prstGeom>
          <a:solidFill>
            <a:srgbClr val="1C2128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"/>
          <p:cNvSpPr/>
          <p:nvPr/>
        </p:nvSpPr>
        <p:spPr>
          <a:xfrm>
            <a:off x="457350" y="36577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Where Branches Actually Hide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637600" y="1116800"/>
            <a:ext cx="10388400" cy="25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Standard conditional blocks: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if-else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switch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Loop conditions and control flow: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for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while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break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continue</a:t>
            </a:r>
            <a:endParaRPr sz="2000" b="0" i="0" u="none" strike="noStrike" cap="none">
              <a:solidFill>
                <a:srgbClr val="58A6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ternary operator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?: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(unless the compiler optimizes it away)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Short-circuiting logical operators: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&amp;&amp;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||</a:t>
            </a:r>
            <a:endParaRPr sz="2000" b="0" i="0" u="none" strike="noStrike" cap="none">
              <a:solidFill>
                <a:srgbClr val="58A6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Virtual function calls and function pointers introduce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indirect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branches - the CPU doesn't have to predict taken/not-taken, it has to predict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which address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to jump to.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6"/>
          <p:cNvPicPr preferRelativeResize="0"/>
          <p:nvPr/>
        </p:nvPicPr>
        <p:blipFill rotWithShape="1">
          <a:blip r:embed="rId3">
            <a:alphaModFix/>
          </a:blip>
          <a:srcRect l="3395" t="15457" r="8654" b="19789"/>
          <a:stretch/>
        </p:blipFill>
        <p:spPr>
          <a:xfrm>
            <a:off x="1259800" y="3795545"/>
            <a:ext cx="8513626" cy="30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"/>
          <p:cNvSpPr/>
          <p:nvPr/>
        </p:nvSpPr>
        <p:spPr>
          <a:xfrm>
            <a:off x="457200" y="42075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Hardware Branch Heuristics (What the CPU Assumes by Default)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7"/>
          <p:cNvSpPr/>
          <p:nvPr/>
        </p:nvSpPr>
        <p:spPr>
          <a:xfrm>
            <a:off x="640650" y="1259600"/>
            <a:ext cx="9480000" cy="1163400"/>
          </a:xfrm>
          <a:prstGeom prst="roundRect">
            <a:avLst>
              <a:gd name="adj" fmla="val 5217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7"/>
          <p:cNvSpPr/>
          <p:nvPr/>
        </p:nvSpPr>
        <p:spPr>
          <a:xfrm>
            <a:off x="871343" y="1350940"/>
            <a:ext cx="9018600" cy="8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50"/>
              <a:buFont typeface="Calibri"/>
              <a:buNone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`if` is assumed more likely than `else`.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Compilers and CPUs both bias toward the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block being the common path - so put your hot/common case in the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and push error handling into the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else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7"/>
          <p:cNvSpPr/>
          <p:nvPr/>
        </p:nvSpPr>
        <p:spPr>
          <a:xfrm>
            <a:off x="640550" y="2604740"/>
            <a:ext cx="9480000" cy="1051500"/>
          </a:xfrm>
          <a:prstGeom prst="roundRect">
            <a:avLst>
              <a:gd name="adj" fmla="val 5217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7"/>
          <p:cNvSpPr/>
          <p:nvPr/>
        </p:nvSpPr>
        <p:spPr>
          <a:xfrm>
            <a:off x="871243" y="2788927"/>
            <a:ext cx="9018600" cy="8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50"/>
              <a:buFont typeface="Calibri"/>
              <a:buNone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Loops are assumed to iterate multiple times.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The first pass through a loop might be treated as an outlier; subsequent iterations get predicted as “loop continues.”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7"/>
          <p:cNvSpPr/>
          <p:nvPr/>
        </p:nvSpPr>
        <p:spPr>
          <a:xfrm>
            <a:off x="640650" y="3869295"/>
            <a:ext cx="9480000" cy="1051500"/>
          </a:xfrm>
          <a:prstGeom prst="roundRect">
            <a:avLst>
              <a:gd name="adj" fmla="val 5217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7"/>
          <p:cNvSpPr/>
          <p:nvPr/>
        </p:nvSpPr>
        <p:spPr>
          <a:xfrm>
            <a:off x="871250" y="4023375"/>
            <a:ext cx="9152700" cy="7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50"/>
              <a:buFont typeface="Calibri"/>
              <a:buNone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Backwards branches are assumed to be loop iterations and are favored.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 branch that jumps to a lower address (typical of a loop's back-edge) is statically predicted taken.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457200" y="5212075"/>
            <a:ext cx="100866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These are just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fallback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heuristics for when there's no runtime history yet (cold branches, first execution). Once the branch predictor has seen the branch execute a few times, it switches to using actual history.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"/>
          <p:cNvSpPr/>
          <p:nvPr/>
        </p:nvSpPr>
        <p:spPr>
          <a:xfrm>
            <a:off x="457200" y="40510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Strategies To Reduce Branch Mispredictions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8"/>
          <p:cNvSpPr/>
          <p:nvPr/>
        </p:nvSpPr>
        <p:spPr>
          <a:xfrm>
            <a:off x="457200" y="1440500"/>
            <a:ext cx="10772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simplest way to avoid branch prediction issues is to eliminate branches from the hot path altogether.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Algorithm reorganization: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Refactor away from unpredictable conditions - anything driven by random numbers, arriving market data, or user input is inherently hard for the predictor to learn. Also flatten long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if-else-if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chains and deeply nested conditionals; each level is another chance to mispredict.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Deferring error checks: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Instead of checking five different error conditions at five different points, combine them into a single validation pass with one branch at the end. One mispredictable branch beats five.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Compile-time resolution: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Anything that's knowable at compile time - feature flags, instrument configuration, build-mode switches - should be resolved with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#ifdef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’s,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constexpr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or templates so the branch is gone from the generated assembly entirely.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"/>
          <p:cNvSpPr/>
          <p:nvPr/>
        </p:nvSpPr>
        <p:spPr>
          <a:xfrm>
            <a:off x="457200" y="40510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Compile-time Resolution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9"/>
          <p:cNvSpPr/>
          <p:nvPr/>
        </p:nvSpPr>
        <p:spPr>
          <a:xfrm>
            <a:off x="380750" y="1747325"/>
            <a:ext cx="5473800" cy="3159900"/>
          </a:xfrm>
          <a:prstGeom prst="roundRect">
            <a:avLst>
              <a:gd name="adj" fmla="val 3000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9"/>
          <p:cNvSpPr/>
          <p:nvPr/>
        </p:nvSpPr>
        <p:spPr>
          <a:xfrm>
            <a:off x="1043868" y="1346000"/>
            <a:ext cx="5173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166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F78166"/>
                </a:solidFill>
                <a:latin typeface="Calibri"/>
                <a:ea typeface="Calibri"/>
                <a:cs typeface="Calibri"/>
                <a:sym typeface="Calibri"/>
              </a:rPr>
              <a:t>Runtime Branching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9"/>
          <p:cNvSpPr/>
          <p:nvPr/>
        </p:nvSpPr>
        <p:spPr>
          <a:xfrm>
            <a:off x="494075" y="1875300"/>
            <a:ext cx="5372400" cy="29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bool enableRiskChecks = config.readBool("risk_checks");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Result processOrder(const Order&amp; o) {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still a live branch at runtime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if (enableRiskChecks) {     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auto r = runRiskChecks(o);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if (!r.ok) return reject(o, r.reason);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}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return </a:t>
            </a: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orderGateway.submit</a:t>
            </a: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(o);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9"/>
          <p:cNvSpPr/>
          <p:nvPr/>
        </p:nvSpPr>
        <p:spPr>
          <a:xfrm>
            <a:off x="6305950" y="1747325"/>
            <a:ext cx="4908000" cy="3159900"/>
          </a:xfrm>
          <a:prstGeom prst="roundRect">
            <a:avLst>
              <a:gd name="adj" fmla="val 3000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9"/>
          <p:cNvSpPr/>
          <p:nvPr/>
        </p:nvSpPr>
        <p:spPr>
          <a:xfrm>
            <a:off x="6908268" y="1346025"/>
            <a:ext cx="5173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Compile-time Resolution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9"/>
          <p:cNvSpPr/>
          <p:nvPr/>
        </p:nvSpPr>
        <p:spPr>
          <a:xfrm>
            <a:off x="6438550" y="1875325"/>
            <a:ext cx="4603200" cy="29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template &lt;bool EnableRiskChecks&gt;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Result processOrder(const Order&amp; o) {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resolved by the compiler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if constexpr (EnableRiskChecks) {</a:t>
            </a:r>
            <a:endParaRPr sz="1800" b="0" i="1" u="none" strike="noStrike" cap="none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auto r = runRiskChecks(o);     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if (!r.ok) return reject(o, r.reason);  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}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return </a:t>
            </a: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orderGateway.submit</a:t>
            </a: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(o);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0"/>
          <p:cNvSpPr/>
          <p:nvPr/>
        </p:nvSpPr>
        <p:spPr>
          <a:xfrm>
            <a:off x="457350" y="43640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Branchless Programming: Ternary &amp; CMOV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0"/>
          <p:cNvSpPr/>
          <p:nvPr/>
        </p:nvSpPr>
        <p:spPr>
          <a:xfrm>
            <a:off x="457200" y="1508750"/>
            <a:ext cx="5448900" cy="47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Replacing a simple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if-else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assignment with the ternary operator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?: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gives the compiler the option to emit a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CMOV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(conditional move) instruction instead of a branch - as long as both sides of the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are simple expressions with no side effects.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CMOV computes both possible results and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conditionally selects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one - there's no branch for the predictor to get wrong, because there's no branch at all.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This matters most for data-dependent conditions the predictor genuinely can't learn - where the outcome is essentially random from the CPU's point of view.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0"/>
          <p:cNvSpPr/>
          <p:nvPr/>
        </p:nvSpPr>
        <p:spPr>
          <a:xfrm>
            <a:off x="6179225" y="1976600"/>
            <a:ext cx="5372400" cy="2914800"/>
          </a:xfrm>
          <a:prstGeom prst="roundRect">
            <a:avLst>
              <a:gd name="adj" fmla="val 3000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0"/>
          <p:cNvSpPr/>
          <p:nvPr/>
        </p:nvSpPr>
        <p:spPr>
          <a:xfrm>
            <a:off x="6278518" y="1603087"/>
            <a:ext cx="5173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Branchless max via ternary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0"/>
          <p:cNvSpPr/>
          <p:nvPr/>
        </p:nvSpPr>
        <p:spPr>
          <a:xfrm>
            <a:off x="6311825" y="2104625"/>
            <a:ext cx="5107200" cy="26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inline int max(int a, int b)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return (a &gt; b) ? a : b;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On x86-64 with -O2, this typically compiles to: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  cmp   eax, edx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  cmovl eax, edx     </a:t>
            </a:r>
            <a:endParaRPr sz="1800" b="0" i="1" u="none" strike="noStrike" cap="none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endParaRPr sz="1800" b="0" i="1" u="none" strike="noStrike" cap="none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check on https://godbolt.org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"/>
          <p:cNvSpPr/>
          <p:nvPr/>
        </p:nvSpPr>
        <p:spPr>
          <a:xfrm>
            <a:off x="457350" y="38942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Branchless Programming: Boolean Arithmetic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1"/>
          <p:cNvSpPr/>
          <p:nvPr/>
        </p:nvSpPr>
        <p:spPr>
          <a:xfrm>
            <a:off x="457200" y="1508760"/>
            <a:ext cx="5029200" cy="4754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Booleans in C++ implicitly convert to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or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as integers. That means you can fold a conditional increment/decrement directly into arithmetic instead of branching on it.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This pattern shows up constantly in order-book bookkeeping: counting fills, tallying rejected orders, tracking how many price levels were touched by a sweep.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rule of thumb: if 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your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branch only does simple arithmetic, you can probably replace 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it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with something like</a:t>
            </a:r>
            <a:b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x += (int)condition;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1"/>
          <p:cNvSpPr/>
          <p:nvPr/>
        </p:nvSpPr>
        <p:spPr>
          <a:xfrm>
            <a:off x="5916325" y="1736388"/>
            <a:ext cx="5175600" cy="1642200"/>
          </a:xfrm>
          <a:prstGeom prst="roundRect">
            <a:avLst>
              <a:gd name="adj" fmla="val 3000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1"/>
          <p:cNvSpPr/>
          <p:nvPr/>
        </p:nvSpPr>
        <p:spPr>
          <a:xfrm>
            <a:off x="6026043" y="1425499"/>
            <a:ext cx="570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166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F78166"/>
                </a:solidFill>
                <a:latin typeface="Calibri"/>
                <a:ea typeface="Calibri"/>
                <a:cs typeface="Calibri"/>
                <a:sym typeface="Calibri"/>
              </a:rPr>
              <a:t>Branching counter update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1"/>
          <p:cNvSpPr/>
          <p:nvPr/>
        </p:nvSpPr>
        <p:spPr>
          <a:xfrm>
            <a:off x="6062625" y="1864413"/>
            <a:ext cx="48069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int aggressiveFills = 0;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for (const Fill&amp; f : fills)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if (f.crossedSpread) aggressiveFills++;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1"/>
          <p:cNvSpPr/>
          <p:nvPr/>
        </p:nvSpPr>
        <p:spPr>
          <a:xfrm>
            <a:off x="5916325" y="4039750"/>
            <a:ext cx="5235000" cy="1947600"/>
          </a:xfrm>
          <a:prstGeom prst="roundRect">
            <a:avLst>
              <a:gd name="adj" fmla="val 3000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1"/>
          <p:cNvSpPr/>
          <p:nvPr/>
        </p:nvSpPr>
        <p:spPr>
          <a:xfrm>
            <a:off x="6026043" y="3728857"/>
            <a:ext cx="570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Branchless boolean arithmetic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1"/>
          <p:cNvSpPr/>
          <p:nvPr/>
        </p:nvSpPr>
        <p:spPr>
          <a:xfrm>
            <a:off x="6062625" y="4167776"/>
            <a:ext cx="50292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int aggressiveFills = 0;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for (const Fill&amp; f : fills)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aggressiveFills += static_cast&lt;int&gt;(f.crossedSpread);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f.crossedSpread is already 0 or 1 as a bool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"/>
          <p:cNvSpPr/>
          <p:nvPr/>
        </p:nvSpPr>
        <p:spPr>
          <a:xfrm>
            <a:off x="457350" y="42075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Branchless Programming: Bitwise Masking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2"/>
          <p:cNvSpPr/>
          <p:nvPr/>
        </p:nvSpPr>
        <p:spPr>
          <a:xfrm>
            <a:off x="457350" y="1634000"/>
            <a:ext cx="9504000" cy="3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You can turn a boolean condition into a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bitmask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by casting it to a signed integer and subtracting 1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false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becomes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-1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(all bits set,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0xFFFFFFFF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),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becomes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(all bits unset).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ANDing a value against that mask conditionally zeroes it out - with no branch involved. 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This trick can be used for branchless RELU implementations, 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risk checks that 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zero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out an order quantity when a limit is breached, 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etc.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Use this if the compiler is not optimizing ternary operator to CMOV.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"/>
          <p:cNvSpPr/>
          <p:nvPr/>
        </p:nvSpPr>
        <p:spPr>
          <a:xfrm>
            <a:off x="457350" y="42075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Branchless Programming: Bitwise Masking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3"/>
          <p:cNvSpPr/>
          <p:nvPr/>
        </p:nvSpPr>
        <p:spPr>
          <a:xfrm>
            <a:off x="1119875" y="1417450"/>
            <a:ext cx="6653100" cy="1798500"/>
          </a:xfrm>
          <a:prstGeom prst="roundRect">
            <a:avLst>
              <a:gd name="adj" fmla="val 3000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3"/>
          <p:cNvSpPr/>
          <p:nvPr/>
        </p:nvSpPr>
        <p:spPr>
          <a:xfrm>
            <a:off x="1281794" y="1106550"/>
            <a:ext cx="84240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166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F78166"/>
                </a:solidFill>
                <a:latin typeface="Calibri"/>
                <a:ea typeface="Calibri"/>
                <a:cs typeface="Calibri"/>
                <a:sym typeface="Calibri"/>
              </a:rPr>
              <a:t>Branching RELU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3"/>
          <p:cNvSpPr/>
          <p:nvPr/>
        </p:nvSpPr>
        <p:spPr>
          <a:xfrm>
            <a:off x="1335772" y="1545475"/>
            <a:ext cx="5243400" cy="15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Branching version - clamp signal to non-negative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inline int RELU(int x)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if (x &lt; 0) return 0;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else return x;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1119875" y="3868200"/>
            <a:ext cx="6653100" cy="2288100"/>
          </a:xfrm>
          <a:prstGeom prst="roundRect">
            <a:avLst>
              <a:gd name="adj" fmla="val 3000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3"/>
          <p:cNvSpPr/>
          <p:nvPr/>
        </p:nvSpPr>
        <p:spPr>
          <a:xfrm>
            <a:off x="1245348" y="3557300"/>
            <a:ext cx="6527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Branchless via subtraction mask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1287175" y="3996225"/>
            <a:ext cx="6184500" cy="15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Branchless version using a bitmask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inline int RELU(int x)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unsigned int mask = static_cast&lt;unsigned int&gt;( (int)(x &lt; 0) - 1 );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   // you can also sign extend a signed integer to use as mask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   // unsigned int mask = ~static_cast&lt;unsigned int&gt;(x &gt;&gt; 31);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return x &amp; mask;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"/>
          <p:cNvSpPr/>
          <p:nvPr/>
        </p:nvSpPr>
        <p:spPr>
          <a:xfrm>
            <a:off x="457350" y="35812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Branchless Programming: Precomputed Lookup Tables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4"/>
          <p:cNvSpPr/>
          <p:nvPr/>
        </p:nvSpPr>
        <p:spPr>
          <a:xfrm>
            <a:off x="457350" y="1554475"/>
            <a:ext cx="9175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When a function's output only depends on a small, bounded set of inputs, replace the entire decision tree with a flat array lookup - trading a chain of branches for a single, predictable memory read.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standard library's character classification functions (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isdigit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isalpha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etc.) work exactly this way internally: a precomputed 256-byte table instead of a cascade of range comparisons.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In a market-data parser, this pattern is a natural fit for classifying message types, order sides, or exchange-specific status codes - anywhere you'd otherwise write a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switch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over a small enum.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"/>
          <p:cNvSpPr/>
          <p:nvPr/>
        </p:nvSpPr>
        <p:spPr>
          <a:xfrm>
            <a:off x="457350" y="35812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Branchless Programming: Precomputed Lookup Tables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5"/>
          <p:cNvSpPr/>
          <p:nvPr/>
        </p:nvSpPr>
        <p:spPr>
          <a:xfrm>
            <a:off x="5842525" y="1207450"/>
            <a:ext cx="5951700" cy="5390700"/>
          </a:xfrm>
          <a:prstGeom prst="roundRect">
            <a:avLst>
              <a:gd name="adj" fmla="val 1224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5"/>
          <p:cNvSpPr/>
          <p:nvPr/>
        </p:nvSpPr>
        <p:spPr>
          <a:xfrm>
            <a:off x="7404789" y="896550"/>
            <a:ext cx="62433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Lookup table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5"/>
          <p:cNvSpPr/>
          <p:nvPr/>
        </p:nvSpPr>
        <p:spPr>
          <a:xfrm>
            <a:off x="5984013" y="1335456"/>
            <a:ext cx="5689200" cy="50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enum MsgType : uint8_t { UNKNOWN, NEW_ORDER, CANCEL, REPLACE, EXEC_REPORT };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constexpr std::array&lt;MsgType, 256&gt; buildMsgTypeTable()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std::array&lt;MsgType, 256&gt; table{};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table.fill(UNKNOWN);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table[static_cast&lt;uint8_t&gt;('D')] = NEW_ORDER;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table[static_cast&lt;uint8_t&gt;('F')] = CANCEL;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table[static_cast&lt;uint8_t&gt;('G')] = REPLACE;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table[static_cast&lt;uint8_t&gt;('8')] = EXEC_REPORT;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return table;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static constexpr auto kMsgTypeTable = buildMsgTypeTable();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inline MsgType classify(char c)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return kMsgTypeTable[static_cast&lt;uint8_t&gt;(c)];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5"/>
          <p:cNvSpPr/>
          <p:nvPr/>
        </p:nvSpPr>
        <p:spPr>
          <a:xfrm>
            <a:off x="182575" y="1207450"/>
            <a:ext cx="5405100" cy="5390700"/>
          </a:xfrm>
          <a:prstGeom prst="roundRect">
            <a:avLst>
              <a:gd name="adj" fmla="val 1224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5"/>
          <p:cNvSpPr/>
          <p:nvPr/>
        </p:nvSpPr>
        <p:spPr>
          <a:xfrm>
            <a:off x="1735090" y="896550"/>
            <a:ext cx="5669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F78166"/>
                </a:solidFill>
                <a:latin typeface="Calibri"/>
                <a:ea typeface="Calibri"/>
                <a:cs typeface="Calibri"/>
                <a:sym typeface="Calibri"/>
              </a:rPr>
              <a:t>Branch chain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5"/>
          <p:cNvSpPr/>
          <p:nvPr/>
        </p:nvSpPr>
        <p:spPr>
          <a:xfrm>
            <a:off x="311064" y="1335456"/>
            <a:ext cx="5166600" cy="50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enum MsgType : uint8_t { UNKNOWN, NEW_ORDER, CANCEL, REPLACE, EXEC_REPORT };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inline MsgType classify(char c) {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MsgType type = UNKNOWN;</a:t>
            </a:r>
            <a:endParaRPr sz="18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if (c == 'D') type = NEW_ORDER;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else if (c == 'F') type = CANCEL;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else if (c == 'G') type = REPLACE;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else if (c == '8') type = EXEC_REPORT;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return type;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"/>
          <p:cNvSpPr/>
          <p:nvPr/>
        </p:nvSpPr>
        <p:spPr>
          <a:xfrm>
            <a:off x="457350" y="35810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Compiler Hints: [[likely]], [[unlikely]], __builtin_expect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6"/>
          <p:cNvSpPr/>
          <p:nvPr/>
        </p:nvSpPr>
        <p:spPr>
          <a:xfrm>
            <a:off x="457200" y="1508750"/>
            <a:ext cx="10271400" cy="47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Sometimes you can't remove the branch - but you can tell the compiler which side is almost always expected to win, so it lays out the generated code to favor that path.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C++20: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[[likely]]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[[unlikely]]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attributes on branch statements.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Pre-C++20 / GCC extensions: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__builtin_expect(expression, expected_value)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usually wrapped in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LIKELY()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/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UNLIKELY()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macros for readability.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These are hints, not guarantees - the compiler is free to ignore them.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Use these to direct the flow in case of rarely executed paths, like error handling, where the latency for the error path doesn’t matter as much.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 badly placed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[[unlikely]]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on an actually-used 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latency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sensitive path can 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noticeably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hurt performance, causing worse tail latencies (e.g. 90th percentile onwards). 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"/>
          <p:cNvSpPr/>
          <p:nvPr/>
        </p:nvSpPr>
        <p:spPr>
          <a:xfrm>
            <a:off x="457350" y="35810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Compiler Hints: [[likely]], [[unlikely]], __builtin_expect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7"/>
          <p:cNvSpPr/>
          <p:nvPr/>
        </p:nvSpPr>
        <p:spPr>
          <a:xfrm>
            <a:off x="253775" y="2023975"/>
            <a:ext cx="5198100" cy="2977200"/>
          </a:xfrm>
          <a:prstGeom prst="roundRect">
            <a:avLst>
              <a:gd name="adj" fmla="val 3000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7"/>
          <p:cNvSpPr/>
          <p:nvPr/>
        </p:nvSpPr>
        <p:spPr>
          <a:xfrm>
            <a:off x="1494223" y="1626250"/>
            <a:ext cx="42573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C++20 attributes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7"/>
          <p:cNvSpPr/>
          <p:nvPr/>
        </p:nvSpPr>
        <p:spPr>
          <a:xfrm>
            <a:off x="340075" y="2184775"/>
            <a:ext cx="4986600" cy="26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Result processOrder(const Order&amp; o)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if (o.quantity &lt;= riskLimit)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return </a:t>
            </a: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orderGateway.submit</a:t>
            </a: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(o);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} 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else [[unlikely]]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return rejectOrder(o, RejectReason::RISK_LIMIT);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7"/>
          <p:cNvSpPr/>
          <p:nvPr/>
        </p:nvSpPr>
        <p:spPr>
          <a:xfrm>
            <a:off x="5947550" y="2056775"/>
            <a:ext cx="5635500" cy="3789600"/>
          </a:xfrm>
          <a:prstGeom prst="roundRect">
            <a:avLst>
              <a:gd name="adj" fmla="val 3000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7"/>
          <p:cNvSpPr/>
          <p:nvPr/>
        </p:nvSpPr>
        <p:spPr>
          <a:xfrm>
            <a:off x="6777518" y="1626244"/>
            <a:ext cx="570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A6FF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58A6FF"/>
                </a:solidFill>
                <a:latin typeface="Calibri"/>
                <a:ea typeface="Calibri"/>
                <a:cs typeface="Calibri"/>
                <a:sym typeface="Calibri"/>
              </a:rPr>
              <a:t>Pre-C++20 GCC built-in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7"/>
          <p:cNvSpPr/>
          <p:nvPr/>
        </p:nvSpPr>
        <p:spPr>
          <a:xfrm>
            <a:off x="6093850" y="2184775"/>
            <a:ext cx="5489100" cy="36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#define LIKELY(x)   __builtin_expect(!!(x), 1)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#define UNLIKELY(x) __builtin_expect(!!(x), 0)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double negation allows cleaner type conversion to long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Result processOrder(const Order&amp; o)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if (LIKELY(o.quantity &lt;= riskLimit))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return </a:t>
            </a: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orderGateway.submit</a:t>
            </a: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(o);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} 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else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return rejectOrder(o, RejectReason::RISK_LIMIT);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8"/>
          <p:cNvSpPr/>
          <p:nvPr/>
        </p:nvSpPr>
        <p:spPr>
          <a:xfrm>
            <a:off x="457350" y="33832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Code Layout Restructuring caused by the Compiler Hints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363250" y="1228150"/>
            <a:ext cx="11038500" cy="23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Compilers use the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[[likely]]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[[unlikely]]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hints to physically reorder the generated assembly.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“likely” path is placed immediately after the branch test with no jump needed at all - a straight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fallthrough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. This maximizes instruction-cache locality: the CPU just keeps reading forward.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“unlikely” path gets pushed completely out-of-line into a separate cold region of the binary (commonly the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.text.unlikely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section), so it doesn't pollute the instruction cache with code that almost never runs.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809" y="2998425"/>
            <a:ext cx="9976993" cy="4157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/>
          <p:nvPr/>
        </p:nvSpPr>
        <p:spPr>
          <a:xfrm>
            <a:off x="457350" y="33832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Profile-Guided Optimization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9"/>
          <p:cNvSpPr/>
          <p:nvPr/>
        </p:nvSpPr>
        <p:spPr>
          <a:xfrm>
            <a:off x="457350" y="1118575"/>
            <a:ext cx="10803600" cy="49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Profile-Guided Optimization (PGO)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uses past execution data to determine hot/cold branches and functions: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-282575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–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Build with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-fprofile-generate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- this instruments the binary with counters.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-282575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–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Run it against a realistic workload (replayed market data, a captured trading session).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-282575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–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Rebuild with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-fprofile-use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feeding the recorded branch frequencies and hot/cold block data back into the compiler.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2650" y="3041920"/>
            <a:ext cx="9663199" cy="4160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"/>
          <p:cNvSpPr/>
          <p:nvPr/>
        </p:nvSpPr>
        <p:spPr>
          <a:xfrm>
            <a:off x="457350" y="38942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The Memory Bottleneck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0"/>
          <p:cNvSpPr/>
          <p:nvPr/>
        </p:nvSpPr>
        <p:spPr>
          <a:xfrm>
            <a:off x="457350" y="1148350"/>
            <a:ext cx="11277300" cy="5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Computation is fast, but memory is slow. Modern CPUs can execute several instructions per cycle, but a full round trip to main memory takes hundreds of cycles - the core simply stalls, unable to do useful work while it waits.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Approximate reference numbers on current hardware: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-282575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–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L1 cache hit: ~3-5 CPU cycles (~1 ns)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-282575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–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L2 cache hit: ~14-20 CPU cycles (~3-5 ns)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-282575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–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L3 cache hit: ~40-80 CPU cycles (~10-20 ns)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-282575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–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Main RAM: ~200+ CPU cycles (~60-100+ ns)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Put another way: a full cache miss all the way to RAM can cost the CPU roughly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400 instructions' worth of idle time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 large part of how well your program performs is dictated by how the OS's linker-loader lays out your program's memory segments (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.text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.bss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.data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.rodata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the heap) - because that layout determines how contiguous, and therefore how cache-friendly, your hot data actually is.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1"/>
          <p:cNvSpPr/>
          <p:nvPr/>
        </p:nvSpPr>
        <p:spPr>
          <a:xfrm>
            <a:off x="457200" y="37377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Instruction Cache vs. Data Cache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457200" y="1775950"/>
            <a:ext cx="5349300" cy="3820200"/>
          </a:xfrm>
          <a:prstGeom prst="roundRect">
            <a:avLst>
              <a:gd name="adj" fmla="val 1558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1"/>
          <p:cNvSpPr/>
          <p:nvPr/>
        </p:nvSpPr>
        <p:spPr>
          <a:xfrm>
            <a:off x="6080750" y="1775950"/>
            <a:ext cx="5349300" cy="3820200"/>
          </a:xfrm>
          <a:prstGeom prst="roundRect">
            <a:avLst>
              <a:gd name="adj" fmla="val 1558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2188304" y="1374475"/>
            <a:ext cx="13377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600"/>
              <a:buFont typeface="Calibri"/>
              <a:buNone/>
            </a:pPr>
            <a:r>
              <a:rPr lang="en-US" sz="22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I-Cache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1"/>
          <p:cNvSpPr/>
          <p:nvPr/>
        </p:nvSpPr>
        <p:spPr>
          <a:xfrm>
            <a:off x="7970292" y="1374475"/>
            <a:ext cx="1239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A6FF"/>
              </a:buClr>
              <a:buSzPts val="1600"/>
              <a:buFont typeface="Calibri"/>
              <a:buNone/>
            </a:pPr>
            <a:r>
              <a:rPr lang="en-US" sz="2200" b="1" i="0" u="none" strike="noStrike" cap="none">
                <a:solidFill>
                  <a:srgbClr val="58A6FF"/>
                </a:solidFill>
                <a:latin typeface="Calibri"/>
                <a:ea typeface="Calibri"/>
                <a:cs typeface="Calibri"/>
                <a:sym typeface="Calibri"/>
              </a:rPr>
              <a:t>D-Cache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1"/>
          <p:cNvSpPr/>
          <p:nvPr/>
        </p:nvSpPr>
        <p:spPr>
          <a:xfrm>
            <a:off x="640050" y="1866175"/>
            <a:ext cx="4983600" cy="35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Stores the machine code currently being executed. 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It benefits heavily from short, tight loop bodies and few branches.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Aggressive compiler optimizations like excessive function inlining or massive loop unrolling can hurt instruction cache locality by bloating the code block size beyond the cache limits.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1"/>
          <p:cNvSpPr/>
          <p:nvPr/>
        </p:nvSpPr>
        <p:spPr>
          <a:xfrm>
            <a:off x="6263600" y="1866176"/>
            <a:ext cx="4983600" cy="35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Stores the variables and objects your code touches. 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It benefits from contiguous data structures (arrays,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std::vector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) over pointer-chasing ones (linked lists, trees of individually-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new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'd nodes).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It also benefits from compact memory footprints, and access patterns the hardware prefetcher can predict - i.e., sequential or fixed-stride.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457350" y="38942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Cache Warming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4"/>
          <p:cNvSpPr/>
          <p:nvPr/>
        </p:nvSpPr>
        <p:spPr>
          <a:xfrm>
            <a:off x="457350" y="1462975"/>
            <a:ext cx="10788000" cy="47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Cache warming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means touching all the memory your latency-critical “hot path” will need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before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it's actually on the critical path - so the real execution finds everything already sitting in cache.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Dry-run execution: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Pass a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dry_run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boolean flag through the application pipeline. The code walks the entire hot-path lookup chain (e.g. book levels, risk limits, position state, etc.) and halts right before the final action (executing a trade). This forces every struct the real run will touch into cache, at a moment that doesn't count against your latency budget.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double-data trick: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To warm a variable without mutating live state, keep a two-element array. The dry run touches index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[1]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; because both elements live on the same 64-byte cache line, touching the dummy element pulls the real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[0]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value into cache as a side effect - with zero risk of corrupting live data.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Because a single cache line covers 64 (or more) bytes, warming code doesn't need to touch every byte of a structure or array - touching one element per cache line is enough to pull the whole block in, which keeps the warming pass itself cheap.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"/>
          <p:cNvSpPr/>
          <p:nvPr/>
        </p:nvSpPr>
        <p:spPr>
          <a:xfrm>
            <a:off x="457350" y="38942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Cache Warming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5"/>
          <p:cNvSpPr/>
          <p:nvPr/>
        </p:nvSpPr>
        <p:spPr>
          <a:xfrm>
            <a:off x="2304787" y="1333692"/>
            <a:ext cx="6278700" cy="5295600"/>
          </a:xfrm>
          <a:prstGeom prst="roundRect">
            <a:avLst>
              <a:gd name="adj" fmla="val 1395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5"/>
          <p:cNvSpPr/>
          <p:nvPr/>
        </p:nvSpPr>
        <p:spPr>
          <a:xfrm>
            <a:off x="3223218" y="965621"/>
            <a:ext cx="570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Dry-run + double-data warming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5"/>
          <p:cNvSpPr/>
          <p:nvPr/>
        </p:nvSpPr>
        <p:spPr>
          <a:xfrm>
            <a:off x="2570862" y="1349425"/>
            <a:ext cx="6012600" cy="52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struct OrderStats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int orderCount[2] = {0, 0};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[0]=live, [1]=warming dummy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static OrderStats stats;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endParaRPr sz="12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Result handleTick(const MarketData&amp; tick, bool dryRun)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10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   // Walk the full hot-path lookup chain regardless of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10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   // dry_run, so every struct we'd need is pulled into cache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RiskState&amp; risk   = lookupRiskState(tick.instrumentId);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PriceLevel* book  = lookupBook(tick.instrumentId);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Signal sig        = computeSignal(book, risk);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if (dryRun)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stats.orderCount[1]++;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touches same cache line as [0]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return Result::Skipped;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never actually sends an order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stats.orderCount[0]++; 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now cache-hot, no stall here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return </a:t>
            </a: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orderGateway.submit</a:t>
            </a: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(buildOrder(sig));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2"/>
          <p:cNvSpPr/>
          <p:nvPr/>
        </p:nvSpPr>
        <p:spPr>
          <a:xfrm>
            <a:off x="457350" y="34747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Software Memory Prefetching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2"/>
          <p:cNvSpPr/>
          <p:nvPr/>
        </p:nvSpPr>
        <p:spPr>
          <a:xfrm>
            <a:off x="457350" y="1189850"/>
            <a:ext cx="11460000" cy="26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__builtin_prefetch()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(GCC/Clang) or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_mm_prefetch()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intrinsics let your code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ask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the CPU to start pulling data into cache before you actually need it - hiding memory latency behind other useful work.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rw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parameter tells the CPU whether you intend to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read (0)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or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write (1)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- a write hint lets the cache-coherence protocol prepare for modification ahead of time, avoiding a stall when the write actually happens.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locality parameter tells the compiler how aggressively to keep the data cached once fetched: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1" name="Google Shape;251;p22"/>
          <p:cNvGraphicFramePr/>
          <p:nvPr/>
        </p:nvGraphicFramePr>
        <p:xfrm>
          <a:off x="604938" y="3511335"/>
          <a:ext cx="11164800" cy="2962685"/>
        </p:xfrm>
        <a:graphic>
          <a:graphicData uri="http://schemas.openxmlformats.org/drawingml/2006/table">
            <a:tbl>
              <a:tblPr>
                <a:noFill/>
                <a:tableStyleId>{F632D964-F578-45A4-AFB2-476A17653A25}</a:tableStyleId>
              </a:tblPr>
              <a:tblGrid>
                <a:gridCol w="94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92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Value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Temporal Locality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Instruction (x86)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What happens to cache block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61B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None - used once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prefetchnta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Bypasses replacement policy so it won't evict lines you still need; gets evicted early itself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Low - used a few times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prefetcht2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Placed in L3+ only; doesn't compete for smaller, more contested inner levels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Moderate - used repeatedly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prefetcht1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Placed in L2 and L3, leaving L1 free for hotter, more immediate data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High - heavily reused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prefetcht0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95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Placed in L1+; treated like an ordinary access you expect to hit repeatedly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3"/>
          <p:cNvSpPr/>
          <p:nvPr/>
        </p:nvSpPr>
        <p:spPr>
          <a:xfrm>
            <a:off x="457350" y="34747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Software Memory Prefetching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3"/>
          <p:cNvSpPr/>
          <p:nvPr/>
        </p:nvSpPr>
        <p:spPr>
          <a:xfrm>
            <a:off x="1811900" y="1837550"/>
            <a:ext cx="6583800" cy="3241800"/>
          </a:xfrm>
          <a:prstGeom prst="roundRect">
            <a:avLst>
              <a:gd name="adj" fmla="val 1429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3"/>
          <p:cNvSpPr/>
          <p:nvPr/>
        </p:nvSpPr>
        <p:spPr>
          <a:xfrm>
            <a:off x="2845448" y="1362314"/>
            <a:ext cx="5084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Prefetching the next order book level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3"/>
          <p:cNvSpPr/>
          <p:nvPr/>
        </p:nvSpPr>
        <p:spPr>
          <a:xfrm>
            <a:off x="1958200" y="1965575"/>
            <a:ext cx="6186900" cy="30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void sweepBook(PriceLevel* levels, size_t count, Qty targetQty)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for (size_t i = 0; i &lt; count &amp;&amp; targetQty &gt; 0; ++i)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10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       // Prefetch the next level (read intent, high locality)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10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       // while we finish processing the current one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if (i + 1 &lt; count)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    __builtin_prefetch(&amp;levels[i + 1], 0, 3);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targetQty -= consumeLevel(levels[i], targetQty);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0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6"/>
          <p:cNvSpPr/>
          <p:nvPr/>
        </p:nvSpPr>
        <p:spPr>
          <a:xfrm>
            <a:off x="457350" y="37490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Struct Compaction &amp; Alignment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6"/>
          <p:cNvSpPr/>
          <p:nvPr/>
        </p:nvSpPr>
        <p:spPr>
          <a:xfrm>
            <a:off x="457350" y="1415440"/>
            <a:ext cx="8752500" cy="39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Compilers insert additional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padding bytes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between struct members so each field lands on an address matching its own alignment requirement.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 1-byte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immediately followed by an 8-byte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double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gets 7 wasted padding bytes inserted between them.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struct's total size also gets rounded up to a multiple of its largest member's alignment.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Every padding byte bloats the object's footprint and wastes cache-line space - meaning fewer live objects fit in cache at once.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Group similar size fields in such a way that their combined sizes fill up to the next field's alignment boundary exactly, creating a compact packing.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457350" y="37490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Struct Compaction &amp; Alignment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7"/>
          <p:cNvSpPr/>
          <p:nvPr/>
        </p:nvSpPr>
        <p:spPr>
          <a:xfrm>
            <a:off x="300775" y="1690575"/>
            <a:ext cx="6028200" cy="3012900"/>
          </a:xfrm>
          <a:prstGeom prst="roundRect">
            <a:avLst>
              <a:gd name="adj" fmla="val 3243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7"/>
          <p:cNvSpPr/>
          <p:nvPr/>
        </p:nvSpPr>
        <p:spPr>
          <a:xfrm>
            <a:off x="488800" y="1348359"/>
            <a:ext cx="4992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166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F78166"/>
                </a:solidFill>
                <a:latin typeface="Calibri"/>
                <a:ea typeface="Calibri"/>
                <a:cs typeface="Calibri"/>
                <a:sym typeface="Calibri"/>
              </a:rPr>
              <a:t>Poorly ordered (wasted padding)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7"/>
          <p:cNvSpPr/>
          <p:nvPr/>
        </p:nvSpPr>
        <p:spPr>
          <a:xfrm>
            <a:off x="447100" y="1818575"/>
            <a:ext cx="5881800" cy="27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struct Order {              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// sizeof == 40 bytes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uint64_t  orderID;  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// 8 bytes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char status;             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// 1 byte  -&gt; 3 bytes padding after this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uint32_t  quantity;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// 4 bytes</a:t>
            </a:r>
            <a:endParaRPr sz="1800" b="0" i="1" u="none" strike="noStrike" cap="none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char side;                 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1 byte  -&gt; 7 bytes padding after this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double price;          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// 8 bytes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uint16_t exchangeID;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2 bytes -&gt; 6 bytes padding after this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16 bytes of wasted padding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7"/>
          <p:cNvSpPr/>
          <p:nvPr/>
        </p:nvSpPr>
        <p:spPr>
          <a:xfrm>
            <a:off x="6496125" y="1690550"/>
            <a:ext cx="5379300" cy="3012900"/>
          </a:xfrm>
          <a:prstGeom prst="roundRect">
            <a:avLst>
              <a:gd name="adj" fmla="val 3243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7"/>
          <p:cNvSpPr/>
          <p:nvPr/>
        </p:nvSpPr>
        <p:spPr>
          <a:xfrm>
            <a:off x="6605876" y="1348360"/>
            <a:ext cx="53793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Grouped to fill alignment boundaries (compact)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7"/>
          <p:cNvSpPr/>
          <p:nvPr/>
        </p:nvSpPr>
        <p:spPr>
          <a:xfrm>
            <a:off x="6642450" y="1818574"/>
            <a:ext cx="4919400" cy="27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struct Order {               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// sizeof == 24 bytes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uint64_t  orderID;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   // 8 bytes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char status;               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1 byte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char side;                  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1 byte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uint16_t exchangeID;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2 bytes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uint32_t  quantity; 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4 bytes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double price;           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8 bytes</a:t>
            </a:r>
            <a:endParaRPr sz="1800" b="0" i="1" u="none" strike="noStrike" cap="none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static_assert(sizeof(Order) == 24, "check padding");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8"/>
          <p:cNvSpPr/>
          <p:nvPr/>
        </p:nvSpPr>
        <p:spPr>
          <a:xfrm>
            <a:off x="457350" y="37490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Struct Compaction &amp; Alignment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8"/>
          <p:cNvSpPr/>
          <p:nvPr/>
        </p:nvSpPr>
        <p:spPr>
          <a:xfrm>
            <a:off x="457350" y="1380625"/>
            <a:ext cx="10380900" cy="51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Advanced tools for tighter control:</a:t>
            </a:r>
            <a:endParaRPr sz="2200" b="1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#pragma pack(push, 1)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/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#pragma pack(pop)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or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__attribute__((packed))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force 1-byte alignment, removing all padding - but this can force unaligned loads/stores (extra cycles on x86, can fault on some ARM/RISC). Reserve packing for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wire-format structs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mapped directly onto a network buffer, not for in-memory hot-path structs.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alignas(N)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can go the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other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direction - force a field or struct onto a larger boundary than what the compiler would pick by default, which is exactly the tool used against false sharing.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[[no_unique_address]]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tells the compiler an empty member (a stateless tag or policy type with no data of its own) doesn't need its own dedicated storage - it can be overlapped with another member's address instead of padding out the struct by at least one byte. Useful in template-heavy designs.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9"/>
          <p:cNvSpPr/>
          <p:nvPr/>
        </p:nvSpPr>
        <p:spPr>
          <a:xfrm>
            <a:off x="457350" y="37490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Struct Compaction &amp; Alignment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2216624" y="1766160"/>
            <a:ext cx="6476400" cy="3532200"/>
          </a:xfrm>
          <a:prstGeom prst="roundRect">
            <a:avLst>
              <a:gd name="adj" fmla="val 4286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2827403" y="1455264"/>
            <a:ext cx="4992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A6FF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58A6FF"/>
                </a:solidFill>
                <a:latin typeface="Calibri"/>
                <a:ea typeface="Calibri"/>
                <a:cs typeface="Calibri"/>
                <a:sym typeface="Calibri"/>
              </a:rPr>
              <a:t>Packed wire-format struct (network layout)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2362949" y="1894185"/>
            <a:ext cx="6142200" cy="3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push current packing alignment and set to 1 byte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#pragma pack(push, 1)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struct WireOrderMsg {  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sizeof == 15 bytes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uint8_t  msgType;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uint64_t orderId;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uint32_t price;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uint16_t qty;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};  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0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pop back previous packing alignment 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#pragma pack(pop)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0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Fine for parsing/serializing a fixed byte stream off the network.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0"/>
          <p:cNvSpPr/>
          <p:nvPr/>
        </p:nvSpPr>
        <p:spPr>
          <a:xfrm>
            <a:off x="457350" y="38942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Contiguous Memory Blocks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0"/>
          <p:cNvSpPr/>
          <p:nvPr/>
        </p:nvSpPr>
        <p:spPr>
          <a:xfrm>
            <a:off x="457200" y="1508750"/>
            <a:ext cx="10130400" cy="43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When data is laid out sequentially - a raw array or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std::vector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- the CPU can accurately predict that the next address you'll touch follows the current one, and it pipelines that fetch ahead of time. This is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predictive cache pipelining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and it's a large part of why “just use an array” is good advice even before you think about cache lines explicitly.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Sequential layout also unlocks heavily optimized, assembly-level block operations -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memset()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memcpy()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memcmp()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- which blow past the cost of a handwritten element-by-element loop.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Pitfall: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memcmp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looks tempting for quickly comparing two objects byte-for-byte, but it's unsafe if the struct contains uninitialized padding bytes, bitfields, floating-point NaN values, or negative zero - two “logically equal” objects can differ at the byte level and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memcmp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will (wrongly) say they're not equal.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1"/>
          <p:cNvSpPr/>
          <p:nvPr/>
        </p:nvSpPr>
        <p:spPr>
          <a:xfrm>
            <a:off x="457350" y="37377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Preventing False Sharing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1"/>
          <p:cNvSpPr/>
          <p:nvPr/>
        </p:nvSpPr>
        <p:spPr>
          <a:xfrm>
            <a:off x="457350" y="1181225"/>
            <a:ext cx="9770100" cy="3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False sharing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happens when two threads modify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logically unrelated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variables that happen to physically sit on the same 64-byte cache line.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Every time Core 1 writes to its variable, the cache-coherence protocol invalidates the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entire line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for Core 2 - even though Core 2's variable never actually changed. Core 2 is forced to reload the whole cache line.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Fix: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Force independent hot variables onto separate cache lines using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alignas(64)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2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On Linux,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perf c2c record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followed by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perf c2c report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can be used to analyze cross-core cache line contention and point directly at the colliding instances. </a:t>
            </a:r>
            <a:r>
              <a:rPr lang="en-US" sz="20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Guide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31"/>
          <p:cNvPicPr preferRelativeResize="0"/>
          <p:nvPr/>
        </p:nvPicPr>
        <p:blipFill rotWithShape="1">
          <a:blip r:embed="rId4">
            <a:alphaModFix/>
          </a:blip>
          <a:srcRect b="73000"/>
          <a:stretch/>
        </p:blipFill>
        <p:spPr>
          <a:xfrm>
            <a:off x="593400" y="4484225"/>
            <a:ext cx="10714475" cy="189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2"/>
          <p:cNvSpPr/>
          <p:nvPr/>
        </p:nvSpPr>
        <p:spPr>
          <a:xfrm>
            <a:off x="457350" y="37377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Preventing False Sharing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2"/>
          <p:cNvSpPr/>
          <p:nvPr/>
        </p:nvSpPr>
        <p:spPr>
          <a:xfrm>
            <a:off x="297000" y="1789975"/>
            <a:ext cx="5499600" cy="2177700"/>
          </a:xfrm>
          <a:prstGeom prst="roundRect">
            <a:avLst>
              <a:gd name="adj" fmla="val 3871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2"/>
          <p:cNvSpPr/>
          <p:nvPr/>
        </p:nvSpPr>
        <p:spPr>
          <a:xfrm>
            <a:off x="1173923" y="1414293"/>
            <a:ext cx="3291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166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F78166"/>
                </a:solidFill>
                <a:latin typeface="Calibri"/>
                <a:ea typeface="Calibri"/>
                <a:cs typeface="Calibri"/>
                <a:sym typeface="Calibri"/>
              </a:rPr>
              <a:t>Vulnerable to false sharing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32"/>
          <p:cNvSpPr/>
          <p:nvPr/>
        </p:nvSpPr>
        <p:spPr>
          <a:xfrm>
            <a:off x="443300" y="1886635"/>
            <a:ext cx="5353200" cy="20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Producer core writes head, consumer core writes tail -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but they're likely on the same cache line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struct RingBufferCursors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std::atomic&lt;size_t&gt; head{0};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// written by producer</a:t>
            </a:r>
            <a:endParaRPr sz="1800" b="0" i="1" u="none" strike="noStrike" cap="none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std::atomic&lt;size_t&gt; tail{0};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   // written by consumer</a:t>
            </a:r>
            <a:endParaRPr sz="1800" b="0" i="1" u="none" strike="noStrike" cap="none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32"/>
          <p:cNvSpPr/>
          <p:nvPr/>
        </p:nvSpPr>
        <p:spPr>
          <a:xfrm>
            <a:off x="6111525" y="1808525"/>
            <a:ext cx="5499600" cy="3192600"/>
          </a:xfrm>
          <a:prstGeom prst="roundRect">
            <a:avLst>
              <a:gd name="adj" fmla="val 3243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2"/>
          <p:cNvSpPr/>
          <p:nvPr/>
        </p:nvSpPr>
        <p:spPr>
          <a:xfrm>
            <a:off x="6669998" y="1415250"/>
            <a:ext cx="34479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Padded to isolate cache lines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2"/>
          <p:cNvSpPr/>
          <p:nvPr/>
        </p:nvSpPr>
        <p:spPr>
          <a:xfrm>
            <a:off x="6265160" y="1886625"/>
            <a:ext cx="5353200" cy="31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Each cursor gets its own cache line -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5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no cross-core invalidation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struct alignas(64) PaddedCounter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std::atomic&lt;size_t&gt; value{0};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padding for 64B align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struct RingBufferCursors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PaddedCounter head;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producer's cache line</a:t>
            </a:r>
            <a:endParaRPr sz="1800" b="0" i="1" u="none" strike="noStrike" cap="none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PaddedCounter tail;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consumer's cache line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95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409cb7eb973_0_4"/>
          <p:cNvSpPr/>
          <p:nvPr/>
        </p:nvSpPr>
        <p:spPr>
          <a:xfrm>
            <a:off x="457350" y="37377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Intel CAT: Partitioning the Cache itself</a:t>
            </a:r>
            <a:endParaRPr sz="30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29" name="Google Shape;329;g409cb7eb973_0_4"/>
          <p:cNvSpPr/>
          <p:nvPr/>
        </p:nvSpPr>
        <p:spPr>
          <a:xfrm>
            <a:off x="457350" y="1148350"/>
            <a:ext cx="10631400" cy="3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last level cache (LLC) is allocated on a first-come first-served basis with no restrictions/isolation.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So a noisy neighbor can evict important data from the shared cache - called cache pollution.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Intel </a:t>
            </a:r>
            <a:r>
              <a:rPr lang="en-US" sz="2000" b="1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Cache Allocation Technology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fixes this by letting you carve the LLC into </a:t>
            </a:r>
            <a:r>
              <a:rPr lang="en-US" sz="2000" b="1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isolated partitions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Each partition is dedicated to a </a:t>
            </a:r>
            <a:r>
              <a:rPr lang="en-US" sz="2000" b="1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Class of Service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(CLOS) - group of threads/applications/VMs.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Each partition is described by a </a:t>
            </a:r>
            <a:r>
              <a:rPr lang="en-US" sz="2000" b="1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Capacity Bit Mask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(CBM), with one bit per “way” of the cache.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So a 20-way set-associative cache will have a 20 bit mask for each CLOS specifying which blocks in a set it has access to. Each bitmask must have contiguous runs of set bits.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Configured through </a:t>
            </a:r>
            <a:r>
              <a:rPr lang="en-US" sz="2000" b="1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resctrl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a virtual file system exposed by the kernel.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0" name="Google Shape;330;g409cb7eb973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828" y="4553628"/>
            <a:ext cx="6292825" cy="1882074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g409cb7eb973_0_4"/>
          <p:cNvSpPr txBox="1"/>
          <p:nvPr/>
        </p:nvSpPr>
        <p:spPr>
          <a:xfrm>
            <a:off x="8473850" y="5444650"/>
            <a:ext cx="1284000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Reference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409cb7eb973_0_20"/>
          <p:cNvSpPr/>
          <p:nvPr/>
        </p:nvSpPr>
        <p:spPr>
          <a:xfrm>
            <a:off x="457350" y="37377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Intel CAT: Partitioning the Cache itself</a:t>
            </a:r>
            <a:endParaRPr sz="30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38" name="Google Shape;338;g409cb7eb973_0_20"/>
          <p:cNvSpPr/>
          <p:nvPr/>
        </p:nvSpPr>
        <p:spPr>
          <a:xfrm>
            <a:off x="3721852" y="1059575"/>
            <a:ext cx="3851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resctrl configuration (Linux)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g409cb7eb973_0_20"/>
          <p:cNvSpPr/>
          <p:nvPr/>
        </p:nvSpPr>
        <p:spPr>
          <a:xfrm>
            <a:off x="1772450" y="1478075"/>
            <a:ext cx="7750500" cy="4869600"/>
          </a:xfrm>
          <a:prstGeom prst="roundRect">
            <a:avLst>
              <a:gd name="adj" fmla="val 1091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409cb7eb973_0_20"/>
          <p:cNvSpPr/>
          <p:nvPr/>
        </p:nvSpPr>
        <p:spPr>
          <a:xfrm>
            <a:off x="1882050" y="1545825"/>
            <a:ext cx="7531200" cy="4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i="1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# Mount the resctrl filesystem (root-owned control interface)</a:t>
            </a:r>
            <a:endParaRPr sz="1800" i="1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mount -t resctrl resctrl /sys/fs/resctrl</a:t>
            </a:r>
            <a:endParaRPr sz="1800" i="1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endParaRPr sz="1800" i="1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i="1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# Shrink the default group to ways 0-15 (contiguous)</a:t>
            </a:r>
            <a:endParaRPr sz="1800" i="1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echo "L3:0=0x0ffff" &gt; /sys/fs/resctrl/schemata</a:t>
            </a:r>
            <a:endParaRPr sz="1800" i="1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endParaRPr sz="1800" i="1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i="1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# Create a class of service for a latency-critical task</a:t>
            </a:r>
            <a:endParaRPr sz="1800" i="1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mkdir /sys/fs/resctrl/critical_task</a:t>
            </a:r>
            <a:endParaRPr sz="18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echo "L3:0=0xf0000" &gt; /sys/fs/resctrl/critical_task/schemata</a:t>
            </a:r>
            <a:r>
              <a:rPr lang="en-US" sz="1800" i="1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  # highest 4 ways</a:t>
            </a:r>
            <a:endParaRPr sz="18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endParaRPr sz="1800" i="1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i="1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# Make the allocation exclusive (no</a:t>
            </a: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i="1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other group may use these ways)</a:t>
            </a:r>
            <a:endParaRPr sz="1800" i="1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echo "exclusive" &gt; /sys/fs/resctrl/critical_task/mode</a:t>
            </a:r>
            <a:endParaRPr sz="18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endParaRPr sz="18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i="1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# Assign the task's PID to this class of service</a:t>
            </a:r>
            <a:endParaRPr sz="1800" i="1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echo &lt;PID&gt; &gt; /sys/fs/resctrl/critical_task/tasks</a:t>
            </a:r>
            <a:endParaRPr sz="1800" i="1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6"/>
          <p:cNvSpPr/>
          <p:nvPr/>
        </p:nvSpPr>
        <p:spPr>
          <a:xfrm>
            <a:off x="457350" y="45722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Memory Pools:</a:t>
            </a:r>
            <a:r>
              <a:rPr lang="en-US" sz="30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The Problem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36"/>
          <p:cNvSpPr/>
          <p:nvPr/>
        </p:nvSpPr>
        <p:spPr>
          <a:xfrm>
            <a:off x="365825" y="1221319"/>
            <a:ext cx="11185800" cy="26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new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malloc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scatter objects across the heap essentially at random relative to each other, destroying any cache locality between logically-related objects.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Dynamic allocation also prefixes every allocation with a hidden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memory control block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tracking size, free-list links, and allocator metadata - wasted bytes on every single object, and a source of heap fragmentation over the life of the process.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Allocation and deallocation require frequent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system calls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to request or return memory from the OS, adding unpredictable, non-deterministic latency to the hot path.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288" y="3967640"/>
            <a:ext cx="9909428" cy="289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f73e39e37f_1_0"/>
          <p:cNvSpPr/>
          <p:nvPr/>
        </p:nvSpPr>
        <p:spPr>
          <a:xfrm>
            <a:off x="457350" y="45722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Memory Pools: The </a:t>
            </a:r>
            <a:r>
              <a:rPr lang="en-US" sz="30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Fix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g3f73e39e37f_1_0"/>
          <p:cNvSpPr/>
          <p:nvPr/>
        </p:nvSpPr>
        <p:spPr>
          <a:xfrm>
            <a:off x="365850" y="1221325"/>
            <a:ext cx="5555700" cy="52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memory pool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preallocates one large, contiguous array of objects at startup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This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eliminat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es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allocation calls from the hot path entirely - you're just claiming and releasing slots in an array you already own.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To track which slots are free, pools commonly keep a separate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stack-like array of free indices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Allocating pops an index off the stack; deleting pushes it back on.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10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stack's LIFO order means the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next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allocation reuses the slot that was </a:t>
            </a:r>
            <a:r>
              <a:rPr lang="en-US" sz="2000" b="0" i="1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most recently freed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- which is likely to still be warm in cache, providing a cache-warming mechanism as a side effect.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6" name="Google Shape;356;g3f73e39e37f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3825" y="1714525"/>
            <a:ext cx="5937849" cy="355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7"/>
          <p:cNvSpPr/>
          <p:nvPr/>
        </p:nvSpPr>
        <p:spPr>
          <a:xfrm>
            <a:off x="457200" y="38405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Memory Pools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37"/>
          <p:cNvSpPr/>
          <p:nvPr/>
        </p:nvSpPr>
        <p:spPr>
          <a:xfrm>
            <a:off x="191025" y="1352800"/>
            <a:ext cx="11915400" cy="5214000"/>
          </a:xfrm>
          <a:prstGeom prst="roundRect">
            <a:avLst>
              <a:gd name="adj" fmla="val 1091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37"/>
          <p:cNvSpPr/>
          <p:nvPr/>
        </p:nvSpPr>
        <p:spPr>
          <a:xfrm>
            <a:off x="4170152" y="979050"/>
            <a:ext cx="3851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Index-based free-list pool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7"/>
          <p:cNvSpPr/>
          <p:nvPr/>
        </p:nvSpPr>
        <p:spPr>
          <a:xfrm>
            <a:off x="300625" y="1420550"/>
            <a:ext cx="6028200" cy="50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template &lt;typename T, size_t Capacity&gt;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class MemoryPool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public: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MemoryPool()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120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       // Populate free index stack with every index, at startup -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120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       // this is the only place we pay real allocation cost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for (size_t i = 0; i &lt; Capacity; ++i)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    freeIndices_[i] = Capacity - 1 - i;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freeTop_ = Capacity;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T* acquire()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if (freeTop_ == 0) return nullptr; 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pool exhausted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size_t idx = freeIndices_[--freeTop_];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return &amp;storage_[idx];  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recently-freed slot: cache-warm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7"/>
          <p:cNvSpPr/>
          <p:nvPr/>
        </p:nvSpPr>
        <p:spPr>
          <a:xfrm>
            <a:off x="6469751" y="1617700"/>
            <a:ext cx="5574000" cy="50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void release(T* obj) {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size_t idx = static_cast&lt;size_t&gt;(obj - storage_.data());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freeIndices_[freeTop_++] = idx;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}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private: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std::array&lt;T, Capacity&gt; storage_;   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one contiguous block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std::array&lt;size_t, Capacity&gt; freeIndices_;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size_t freeTop_ = 0;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static MemoryPool&lt;Order, 100000&gt; orderPool;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Order* o = orderPool.acquire();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7" name="Google Shape;367;p37"/>
          <p:cNvCxnSpPr/>
          <p:nvPr/>
        </p:nvCxnSpPr>
        <p:spPr>
          <a:xfrm flipH="1">
            <a:off x="6297575" y="1368475"/>
            <a:ext cx="31200" cy="51984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368" name="Google Shape;368;p37"/>
          <p:cNvCxnSpPr/>
          <p:nvPr/>
        </p:nvCxnSpPr>
        <p:spPr>
          <a:xfrm>
            <a:off x="8929825" y="1420555"/>
            <a:ext cx="0" cy="438300"/>
          </a:xfrm>
          <a:prstGeom prst="straightConnector1">
            <a:avLst/>
          </a:prstGeom>
          <a:noFill/>
          <a:ln w="38100" cap="flat" cmpd="sng">
            <a:solidFill>
              <a:srgbClr val="8B949E"/>
            </a:solidFill>
            <a:prstDash val="dot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3"/>
          <p:cNvSpPr/>
          <p:nvPr/>
        </p:nvSpPr>
        <p:spPr>
          <a:xfrm>
            <a:off x="457200" y="43587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Huge Pages &amp; TLB Optimization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33"/>
          <p:cNvSpPr/>
          <p:nvPr/>
        </p:nvSpPr>
        <p:spPr>
          <a:xfrm>
            <a:off x="457200" y="1231500"/>
            <a:ext cx="10161600" cy="52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Translation Lookaside Buffer (TLB)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is a small hardware cache that maps virtual memory addresses to physical ones. Every memory access needs a TLB lookup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and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 miss forces a slow, multi-level “page walk” through the page tables in the hierarchy.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Standard pages are 4KB. With a TLB of, say, 64-1536 entries, you only cover a few megabytes of address space before you start missing constantly - this is called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TLB thrashing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and it shows up as latency spikes.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The fix -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huge pages: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Mapping memory in 2MB (or 1GB) pages instead of 4KB pages means a single TLB entry covers up to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512x more memory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. The same TLB that used to cover a few MB now reaches into the gigabytes, and the page walk itself is one level shallower, so even a miss is cheaper.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This prevents the memory accesses corresponding to a large entity, like a monolithic index or 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 large market-data ring buffer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from being spread out over several pages that keep getting evicted from RAM.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4"/>
          <p:cNvSpPr/>
          <p:nvPr/>
        </p:nvSpPr>
        <p:spPr>
          <a:xfrm>
            <a:off x="457200" y="43587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Huge Pages &amp; TLB Optimization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34"/>
          <p:cNvSpPr/>
          <p:nvPr/>
        </p:nvSpPr>
        <p:spPr>
          <a:xfrm>
            <a:off x="420150" y="3256475"/>
            <a:ext cx="11351700" cy="24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Transparent Huge Pages vs. hugetlbfs: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THP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is the kernel's default mechanism for assembling huge pages automatically, on demand - finding 512 contiguous free 4KB pages right when the allocation happens. </a:t>
            </a:r>
            <a:b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Under memory pressure, that search can trigger defragmentation and compaction, stalling the process for milliseconds. By contrast, the pseudo file system </a:t>
            </a:r>
            <a:r>
              <a:rPr lang="en-US" sz="2000" b="0" i="0" u="none" strike="noStrike" cap="none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hugetlbfs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lets huge pages be reserved explicitly at boot, before memory gets fragmented, so pools can be mapped from that pre-reserved region.</a:t>
            </a:r>
            <a:endParaRPr sz="20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Pinning a memory with </a:t>
            </a:r>
            <a:r>
              <a:rPr lang="en-US" sz="2000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mlockall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guarantees that the pages allocated are never swapped out. Huge pages allocated using </a:t>
            </a:r>
            <a:r>
              <a:rPr lang="en-US" sz="2000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hugetlbfs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are by default not swappable.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83" name="Google Shape;383;p34"/>
          <p:cNvGraphicFramePr/>
          <p:nvPr/>
        </p:nvGraphicFramePr>
        <p:xfrm>
          <a:off x="1769990" y="1154878"/>
          <a:ext cx="7798725" cy="1990140"/>
        </p:xfrm>
        <a:graphic>
          <a:graphicData uri="http://schemas.openxmlformats.org/drawingml/2006/table">
            <a:tbl>
              <a:tblPr>
                <a:noFill/>
                <a:tableStyleId>{F632D964-F578-45A4-AFB2-476A17653A25}</a:tableStyleId>
              </a:tblPr>
              <a:tblGrid>
                <a:gridCol w="221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9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7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Comparison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4KB pages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2MB huge pages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61B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1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TLB coverage </a:t>
                      </a:r>
                      <a:endParaRPr sz="1800" u="none" strike="noStrike" cap="none">
                        <a:solidFill>
                          <a:srgbClr val="C9D1D9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(1536 entries)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around 6 MB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around 3 GB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Page walk depth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levels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levels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Best for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small, varied allocations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D1D9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large, </a:t>
                      </a:r>
                      <a:r>
                        <a:rPr lang="en-US" sz="1800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consistent</a:t>
                      </a:r>
                      <a:r>
                        <a:rPr lang="en-US" sz="1800" u="none" strike="noStrike" cap="none">
                          <a:solidFill>
                            <a:srgbClr val="C9D1D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working sets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30363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11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4" name="Google Shape;384;p34"/>
          <p:cNvSpPr/>
          <p:nvPr/>
        </p:nvSpPr>
        <p:spPr>
          <a:xfrm>
            <a:off x="1015049" y="5949650"/>
            <a:ext cx="10161900" cy="6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00"/>
              <a:buFont typeface="Calibri"/>
              <a:buNone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Reference: </a:t>
            </a:r>
            <a:r>
              <a:rPr lang="en-US" sz="20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https://www.hudsonrivertrading.com/hrtbeat/low-latency-optimization-part-2</a:t>
            </a:r>
            <a:endParaRPr sz="2000" b="0" i="0" u="none" strike="noStrike" cap="none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5"/>
          <p:cNvSpPr/>
          <p:nvPr/>
        </p:nvSpPr>
        <p:spPr>
          <a:xfrm>
            <a:off x="457200" y="43587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Huge Pages &amp; TLB Optimization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35"/>
          <p:cNvSpPr/>
          <p:nvPr/>
        </p:nvSpPr>
        <p:spPr>
          <a:xfrm>
            <a:off x="5713787" y="1664050"/>
            <a:ext cx="6278700" cy="3243000"/>
          </a:xfrm>
          <a:prstGeom prst="roundRect">
            <a:avLst>
              <a:gd name="adj" fmla="val 2727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35"/>
          <p:cNvSpPr/>
          <p:nvPr/>
        </p:nvSpPr>
        <p:spPr>
          <a:xfrm>
            <a:off x="7900116" y="1327208"/>
            <a:ext cx="18015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Hugetlbfs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35"/>
          <p:cNvSpPr/>
          <p:nvPr/>
        </p:nvSpPr>
        <p:spPr>
          <a:xfrm>
            <a:off x="5845462" y="1727100"/>
            <a:ext cx="6147000" cy="30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87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Reserve and use huge pages explicitly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void* pool = mmap(nullptr, poolSizeBytes,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           PROT_READ | PROT_WRITE,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           MAP_PRIVATE | MAP_ANONYMOUS | MAP_HUGETLB,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           -1, 0);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if (pool == MAP_FAILED) {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perror("mmap: huge page allocation failed");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std::abort();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87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</a:t>
            </a:r>
            <a:r>
              <a:rPr lang="en-US" sz="1800" i="1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Huge pages allocated using Hugetlbfs are never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swap</a:t>
            </a:r>
            <a:r>
              <a:rPr lang="en-US" sz="1800" i="1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ped</a:t>
            </a: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out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35"/>
          <p:cNvSpPr/>
          <p:nvPr/>
        </p:nvSpPr>
        <p:spPr>
          <a:xfrm>
            <a:off x="355813" y="1664025"/>
            <a:ext cx="4971000" cy="4433100"/>
          </a:xfrm>
          <a:prstGeom prst="roundRect">
            <a:avLst>
              <a:gd name="adj" fmla="val 2727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35"/>
          <p:cNvSpPr/>
          <p:nvPr/>
        </p:nvSpPr>
        <p:spPr>
          <a:xfrm>
            <a:off x="1392332" y="1327200"/>
            <a:ext cx="29592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Transparent Huge Pages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35"/>
          <p:cNvSpPr/>
          <p:nvPr/>
        </p:nvSpPr>
        <p:spPr>
          <a:xfrm>
            <a:off x="459313" y="1727075"/>
            <a:ext cx="4789200" cy="42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87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</a:t>
            </a:r>
            <a:r>
              <a:rPr lang="en-US" sz="1800" i="1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Ask the kernel to try promoting to huge pages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void* pool = mmap(nullptr, poolSizeBytes,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           PROT_READ | PROT_WRITE,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           MAP_PRIVATE | MAP_ANONYMOUS,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           -1, 0);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if (pool == MAP_FAILED) {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perror("mmap</a:t>
            </a: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failed");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std::abort();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madvise(pool, poolSizeBytes, MADV_HUGEPAGE);</a:t>
            </a:r>
            <a:endParaRPr sz="18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870"/>
              <a:buFont typeface="Courier New"/>
              <a:buNone/>
            </a:pPr>
            <a:r>
              <a:rPr lang="en-US" sz="1800" i="1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Promotion typically happens on first touch</a:t>
            </a:r>
            <a:endParaRPr sz="18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std::memset(pool, 0, poolSizeBytes);</a:t>
            </a:r>
            <a:endParaRPr sz="18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870"/>
              <a:buFont typeface="Courier New"/>
              <a:buNone/>
            </a:pPr>
            <a:r>
              <a:rPr lang="en-US" sz="1800" b="0" i="1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Lock to prevent the pages from swapping out</a:t>
            </a:r>
            <a:endParaRPr sz="1800" b="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87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mlockall(MCL_CURRENT | MCL_FUTURE);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409cb7eb973_0_32"/>
          <p:cNvSpPr/>
          <p:nvPr/>
        </p:nvSpPr>
        <p:spPr>
          <a:xfrm>
            <a:off x="457200" y="38405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Real-Time Scheduling</a:t>
            </a:r>
            <a:endParaRPr sz="30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03" name="Google Shape;403;g409cb7eb973_0_32"/>
          <p:cNvSpPr/>
          <p:nvPr/>
        </p:nvSpPr>
        <p:spPr>
          <a:xfrm>
            <a:off x="457350" y="1273603"/>
            <a:ext cx="11277300" cy="40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By default, threads run under </a:t>
            </a:r>
            <a:r>
              <a:rPr lang="en-US" sz="2000" b="1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SCHED_OTHER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the Completely Fair Scheduler (CFS).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Every runnable thread gets a time-slice proportional to its priority, current waiting time, etc.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To prevent your latency-critical thread from getting preempted, you can use real-time policies.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SCHED_FIFO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runs a thread until it yields or blocks - no timer preemption at all. 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SCHED_RR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does round robin scheduling, with equal time given to threads at the same priority.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You can set a run time priority between 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99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, but capabilities like</a:t>
            </a: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CAP_SYS_NICE </a:t>
            </a:r>
            <a:r>
              <a:rPr lang="en-US" sz="200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are needed.</a:t>
            </a:r>
            <a:endParaRPr sz="2000" i="0" u="none" strike="noStrike" cap="none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As a safety measure </a:t>
            </a:r>
            <a:r>
              <a:rPr lang="en-US" sz="2000" b="1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RT throttling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reserves ~5% of every CPU-second for other tasks by default.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Latency-critical setups often disable this throttle (</a:t>
            </a:r>
            <a:r>
              <a:rPr lang="en-US" sz="2000">
                <a:solidFill>
                  <a:srgbClr val="58A6FF"/>
                </a:solidFill>
                <a:latin typeface="Courier New"/>
                <a:ea typeface="Courier New"/>
                <a:cs typeface="Courier New"/>
                <a:sym typeface="Courier New"/>
              </a:rPr>
              <a:t>sched_rt_runtime_us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= -1).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-177800" algn="l" rtl="0">
              <a:lnSpc>
                <a:spcPct val="108000"/>
              </a:lnSpc>
              <a:spcBef>
                <a:spcPts val="800"/>
              </a:spcBef>
              <a:spcAft>
                <a:spcPts val="0"/>
              </a:spcAft>
              <a:buClr>
                <a:srgbClr val="C9D1D9"/>
              </a:buClr>
              <a:buSzPts val="2000"/>
              <a:buFont typeface="Calibri"/>
              <a:buChar char="▪"/>
            </a:pPr>
            <a:r>
              <a:rPr lang="en-US" sz="2000" b="1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SCHED_FIFO</a:t>
            </a:r>
            <a:r>
              <a:rPr lang="en-US" sz="2000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is usually paired with core isolation to get an uninterrupted core.</a:t>
            </a:r>
            <a:endParaRPr sz="2000">
              <a:solidFill>
                <a:srgbClr val="C9D1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409cb7eb973_0_44"/>
          <p:cNvSpPr/>
          <p:nvPr/>
        </p:nvSpPr>
        <p:spPr>
          <a:xfrm>
            <a:off x="457200" y="384052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Real-Time Scheduling</a:t>
            </a:r>
            <a:endParaRPr sz="30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10" name="Google Shape;410;g409cb7eb973_0_44"/>
          <p:cNvSpPr/>
          <p:nvPr/>
        </p:nvSpPr>
        <p:spPr>
          <a:xfrm>
            <a:off x="191025" y="1352800"/>
            <a:ext cx="11915400" cy="3710700"/>
          </a:xfrm>
          <a:prstGeom prst="roundRect">
            <a:avLst>
              <a:gd name="adj" fmla="val 1091"/>
            </a:avLst>
          </a:prstGeom>
          <a:solidFill>
            <a:srgbClr val="161B22"/>
          </a:solidFill>
          <a:ln w="12700" cap="flat" cmpd="sng">
            <a:solidFill>
              <a:srgbClr val="30363D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2540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409cb7eb973_0_44"/>
          <p:cNvSpPr/>
          <p:nvPr/>
        </p:nvSpPr>
        <p:spPr>
          <a:xfrm>
            <a:off x="4545932" y="979050"/>
            <a:ext cx="2393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00"/>
              <a:buFont typeface="Calibri"/>
              <a:buNone/>
            </a:pPr>
            <a:r>
              <a:rPr lang="en-US" sz="20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Setting SCHED_FIFO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g409cb7eb973_0_44"/>
          <p:cNvSpPr/>
          <p:nvPr/>
        </p:nvSpPr>
        <p:spPr>
          <a:xfrm>
            <a:off x="410175" y="1507075"/>
            <a:ext cx="5574000" cy="35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void makeRealTime() {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sched_param param{};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param.sched_priority = 80;  </a:t>
            </a:r>
            <a:r>
              <a:rPr lang="en-US" sz="1800" i="1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// 1-99</a:t>
            </a:r>
            <a:endParaRPr sz="1800" i="1">
              <a:solidFill>
                <a:srgbClr val="8B949E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int rc = pthread_setschedparam(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pthread_self(), SCHED_FIFO, &amp;param);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if (rc != 0) {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fprintf(stderr, "setschedparam: %s\n", strerror(rc));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}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g409cb7eb973_0_44"/>
          <p:cNvSpPr/>
          <p:nvPr/>
        </p:nvSpPr>
        <p:spPr>
          <a:xfrm>
            <a:off x="6469750" y="1507075"/>
            <a:ext cx="5574000" cy="35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void pinToCore(int core) {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cpu_set_t cpuset;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CPU_ZERO(&amp;cpuset);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CPU_SET(core, &amp;cpuset);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pthread_setaffinity_np(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pthread_self(),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       sizeof(cpu_set_t), &amp;cpuset);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}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200"/>
              <a:buFont typeface="Courier New"/>
              <a:buNone/>
            </a:pPr>
            <a:r>
              <a:rPr lang="en-US" sz="18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14" name="Google Shape;414;g409cb7eb973_0_44"/>
          <p:cNvCxnSpPr/>
          <p:nvPr/>
        </p:nvCxnSpPr>
        <p:spPr>
          <a:xfrm flipH="1">
            <a:off x="6046997" y="1368475"/>
            <a:ext cx="15600" cy="3726600"/>
          </a:xfrm>
          <a:prstGeom prst="straightConnector1">
            <a:avLst/>
          </a:prstGeom>
          <a:noFill/>
          <a:ln w="28575" cap="flat" cmpd="sng">
            <a:solidFill>
              <a:srgbClr val="44546A"/>
            </a:solidFill>
            <a:prstDash val="dash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117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9"/>
          <p:cNvSpPr/>
          <p:nvPr/>
        </p:nvSpPr>
        <p:spPr>
          <a:xfrm>
            <a:off x="457200" y="347477"/>
            <a:ext cx="11277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Recap: Fixes for each problem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39"/>
          <p:cNvSpPr/>
          <p:nvPr/>
        </p:nvSpPr>
        <p:spPr>
          <a:xfrm>
            <a:off x="457200" y="1033275"/>
            <a:ext cx="5501400" cy="1713000"/>
          </a:xfrm>
          <a:prstGeom prst="roundRect">
            <a:avLst>
              <a:gd name="adj" fmla="val 4000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39"/>
          <p:cNvSpPr/>
          <p:nvPr/>
        </p:nvSpPr>
        <p:spPr>
          <a:xfrm flipH="1">
            <a:off x="457350" y="1033275"/>
            <a:ext cx="82200" cy="1713000"/>
          </a:xfrm>
          <a:prstGeom prst="rect">
            <a:avLst/>
          </a:prstGeom>
          <a:solidFill>
            <a:srgbClr val="F781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39"/>
          <p:cNvSpPr/>
          <p:nvPr/>
        </p:nvSpPr>
        <p:spPr>
          <a:xfrm>
            <a:off x="708708" y="1033280"/>
            <a:ext cx="5044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8166"/>
              </a:buClr>
              <a:buSzPts val="1350"/>
              <a:buFont typeface="Calibri"/>
              <a:buNone/>
            </a:pPr>
            <a:r>
              <a:rPr lang="en-US" sz="2200" b="1" i="0" u="none" strike="noStrike" cap="none">
                <a:solidFill>
                  <a:srgbClr val="F78166"/>
                </a:solidFill>
                <a:latin typeface="Calibri"/>
                <a:ea typeface="Calibri"/>
                <a:cs typeface="Calibri"/>
                <a:sym typeface="Calibri"/>
              </a:rPr>
              <a:t>Branch Mispredictions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39"/>
          <p:cNvSpPr/>
          <p:nvPr/>
        </p:nvSpPr>
        <p:spPr>
          <a:xfrm>
            <a:off x="694315" y="1367655"/>
            <a:ext cx="5227200" cy="12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100"/>
              <a:buFont typeface="Calibri"/>
              <a:buNone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Eliminate branches where possible, go branchless (ternary/CMOV, boolean arithmetic, bitmasking, lookup tables), and hint the compiler for predictable branches ([[likely]]/[[unlikely]], PGO).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39"/>
          <p:cNvSpPr/>
          <p:nvPr/>
        </p:nvSpPr>
        <p:spPr>
          <a:xfrm>
            <a:off x="6233000" y="1033275"/>
            <a:ext cx="5501400" cy="1713000"/>
          </a:xfrm>
          <a:prstGeom prst="roundRect">
            <a:avLst>
              <a:gd name="adj" fmla="val 4000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39"/>
          <p:cNvSpPr/>
          <p:nvPr/>
        </p:nvSpPr>
        <p:spPr>
          <a:xfrm>
            <a:off x="6232997" y="1033275"/>
            <a:ext cx="82200" cy="1713000"/>
          </a:xfrm>
          <a:prstGeom prst="rect">
            <a:avLst/>
          </a:prstGeom>
          <a:solidFill>
            <a:srgbClr val="00D9A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39"/>
          <p:cNvSpPr/>
          <p:nvPr/>
        </p:nvSpPr>
        <p:spPr>
          <a:xfrm>
            <a:off x="6484528" y="1115605"/>
            <a:ext cx="5044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350"/>
              <a:buFont typeface="Calibri"/>
              <a:buNone/>
            </a:pPr>
            <a:r>
              <a:rPr lang="en-US" sz="2200" b="1" i="0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Cache Misses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39"/>
          <p:cNvSpPr/>
          <p:nvPr/>
        </p:nvSpPr>
        <p:spPr>
          <a:xfrm>
            <a:off x="6484400" y="1409775"/>
            <a:ext cx="5152200" cy="10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100"/>
              <a:buFont typeface="Calibri"/>
              <a:buNone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Understand the 64-byte cache line, prefetch ahead of need, warm the cache before the clock starts, and pack your structs to avoid wasted padding.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39"/>
          <p:cNvSpPr/>
          <p:nvPr/>
        </p:nvSpPr>
        <p:spPr>
          <a:xfrm>
            <a:off x="457350" y="3085501"/>
            <a:ext cx="5501400" cy="1834200"/>
          </a:xfrm>
          <a:prstGeom prst="roundRect">
            <a:avLst>
              <a:gd name="adj" fmla="val 4000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39"/>
          <p:cNvSpPr/>
          <p:nvPr/>
        </p:nvSpPr>
        <p:spPr>
          <a:xfrm>
            <a:off x="457350" y="3085501"/>
            <a:ext cx="82200" cy="1834200"/>
          </a:xfrm>
          <a:prstGeom prst="rect">
            <a:avLst/>
          </a:prstGeom>
          <a:solidFill>
            <a:srgbClr val="58A6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39"/>
          <p:cNvSpPr/>
          <p:nvPr/>
        </p:nvSpPr>
        <p:spPr>
          <a:xfrm>
            <a:off x="731670" y="3222650"/>
            <a:ext cx="5044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A6FF"/>
              </a:buClr>
              <a:buSzPts val="1350"/>
              <a:buFont typeface="Calibri"/>
              <a:buNone/>
            </a:pPr>
            <a:r>
              <a:rPr lang="en-US" sz="2200" b="1" i="0" u="none" strike="noStrike" cap="none">
                <a:solidFill>
                  <a:srgbClr val="58A6FF"/>
                </a:solidFill>
                <a:latin typeface="Calibri"/>
                <a:ea typeface="Calibri"/>
                <a:cs typeface="Calibri"/>
                <a:sym typeface="Calibri"/>
              </a:rPr>
              <a:t>Memory Allocation Overhead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9"/>
          <p:cNvSpPr/>
          <p:nvPr/>
        </p:nvSpPr>
        <p:spPr>
          <a:xfrm>
            <a:off x="731670" y="3615842"/>
            <a:ext cx="49986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100"/>
              <a:buFont typeface="Calibri"/>
              <a:buNone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Preallocate everything in a memory pool at startup, avoid calling new/malloc on the hot path.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39"/>
          <p:cNvSpPr/>
          <p:nvPr/>
        </p:nvSpPr>
        <p:spPr>
          <a:xfrm>
            <a:off x="6233150" y="3085502"/>
            <a:ext cx="5501400" cy="1834200"/>
          </a:xfrm>
          <a:prstGeom prst="roundRect">
            <a:avLst>
              <a:gd name="adj" fmla="val 4000"/>
            </a:avLst>
          </a:prstGeom>
          <a:solidFill>
            <a:srgbClr val="1C21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39"/>
          <p:cNvSpPr/>
          <p:nvPr/>
        </p:nvSpPr>
        <p:spPr>
          <a:xfrm>
            <a:off x="6233153" y="3085501"/>
            <a:ext cx="82200" cy="1834200"/>
          </a:xfrm>
          <a:prstGeom prst="rect">
            <a:avLst/>
          </a:prstGeom>
          <a:solidFill>
            <a:srgbClr val="D2A8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39"/>
          <p:cNvSpPr/>
          <p:nvPr/>
        </p:nvSpPr>
        <p:spPr>
          <a:xfrm>
            <a:off x="6507478" y="3222650"/>
            <a:ext cx="5044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2A8FF"/>
              </a:buClr>
              <a:buSzPts val="1350"/>
              <a:buFont typeface="Calibri"/>
              <a:buNone/>
            </a:pPr>
            <a:r>
              <a:rPr lang="en-US" sz="2200" b="1" i="0" u="none" strike="noStrike" cap="none">
                <a:solidFill>
                  <a:srgbClr val="D2A8FF"/>
                </a:solidFill>
                <a:latin typeface="Calibri"/>
                <a:ea typeface="Calibri"/>
                <a:cs typeface="Calibri"/>
                <a:sym typeface="Calibri"/>
              </a:rPr>
              <a:t>Unoptimized Access Patterns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39"/>
          <p:cNvSpPr/>
          <p:nvPr/>
        </p:nvSpPr>
        <p:spPr>
          <a:xfrm>
            <a:off x="6507475" y="3615850"/>
            <a:ext cx="51522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C9D1D9"/>
              </a:buClr>
              <a:buSzPts val="1100"/>
              <a:buFont typeface="Calibri"/>
              <a:buNone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Favor contiguous containers over pointer-chasing ones, avoid false sharing with alignas, and use huge pages when your working set is large but consistent.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39"/>
          <p:cNvSpPr/>
          <p:nvPr/>
        </p:nvSpPr>
        <p:spPr>
          <a:xfrm>
            <a:off x="973899" y="5166350"/>
            <a:ext cx="9582300" cy="777300"/>
          </a:xfrm>
          <a:prstGeom prst="roundRect">
            <a:avLst>
              <a:gd name="adj" fmla="val 8235"/>
            </a:avLst>
          </a:prstGeom>
          <a:solidFill>
            <a:srgbClr val="0E2A20"/>
          </a:solidFill>
          <a:ln w="12700" cap="flat" cmpd="sng">
            <a:solidFill>
              <a:srgbClr val="00D9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39"/>
          <p:cNvSpPr/>
          <p:nvPr/>
        </p:nvSpPr>
        <p:spPr>
          <a:xfrm>
            <a:off x="1248223" y="5166350"/>
            <a:ext cx="93081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50"/>
              <a:buFont typeface="Calibri"/>
              <a:buNone/>
            </a:pPr>
            <a:r>
              <a:rPr lang="en-US" sz="2000" b="0" i="1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Several of these techniques have real tradeoffs and only pay off in the right context. </a:t>
            </a:r>
            <a:endParaRPr sz="2000" b="0" i="1" u="none" strike="noStrike" cap="none">
              <a:solidFill>
                <a:srgbClr val="00D9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9A0"/>
              </a:buClr>
              <a:buSzPts val="1250"/>
              <a:buFont typeface="Calibri"/>
              <a:buNone/>
            </a:pPr>
            <a:r>
              <a:rPr lang="en-US" sz="2000" b="0" i="1" u="none" strike="noStrike" cap="none">
                <a:solidFill>
                  <a:srgbClr val="00D9A0"/>
                </a:solidFill>
                <a:latin typeface="Calibri"/>
                <a:ea typeface="Calibri"/>
                <a:cs typeface="Calibri"/>
                <a:sym typeface="Calibri"/>
              </a:rPr>
              <a:t>The only way to know is to profile first, change one thing at a time, and measure again.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39"/>
          <p:cNvSpPr/>
          <p:nvPr/>
        </p:nvSpPr>
        <p:spPr>
          <a:xfrm>
            <a:off x="973900" y="6327652"/>
            <a:ext cx="112773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949E"/>
              </a:buClr>
              <a:buSzPts val="900"/>
              <a:buFont typeface="Calibri"/>
              <a:buNone/>
            </a:pPr>
            <a:r>
              <a:rPr lang="en-US" sz="2000" b="0" i="0" u="none" strike="noStrike" cap="none">
                <a:solidFill>
                  <a:srgbClr val="C9D1D9"/>
                </a:solidFill>
                <a:latin typeface="Calibri"/>
                <a:ea typeface="Calibri"/>
                <a:cs typeface="Calibri"/>
                <a:sym typeface="Calibri"/>
              </a:rPr>
              <a:t>Reference:</a:t>
            </a:r>
            <a:r>
              <a:rPr lang="en-US" sz="2000" b="0" i="0" u="none" strike="noStrike" cap="none">
                <a:solidFill>
                  <a:srgbClr val="8B949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https://www.aussieai.com/pdf/CPP-Ultra-Low-Latency-Spuler-2025.pdf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9D8C2C6E05754F80CD36B4171071ED" ma:contentTypeVersion="10" ma:contentTypeDescription="Create a new document." ma:contentTypeScope="" ma:versionID="29a88fba9631729449e97ae0ef12f53e">
  <xsd:schema xmlns:xsd="http://www.w3.org/2001/XMLSchema" xmlns:xs="http://www.w3.org/2001/XMLSchema" xmlns:p="http://schemas.microsoft.com/office/2006/metadata/properties" xmlns:ns2="fd88a1ae-c0e3-4256-99b5-07d13c791054" xmlns:ns3="af25781e-5cdd-4153-8ab6-220056fa912e" targetNamespace="http://schemas.microsoft.com/office/2006/metadata/properties" ma:root="true" ma:fieldsID="d7f7ee19cba8b96ba32e2210a171e02f" ns2:_="" ns3:_="">
    <xsd:import namespace="fd88a1ae-c0e3-4256-99b5-07d13c791054"/>
    <xsd:import namespace="af25781e-5cdd-4153-8ab6-220056fa91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88a1ae-c0e3-4256-99b5-07d13c7910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4c94a80-5a04-40e8-aec5-0c41fe7450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25781e-5cdd-4153-8ab6-220056fa91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ad80b81-3319-40ee-917a-2c00298a37a9}" ma:internalName="TaxCatchAll" ma:showField="CatchAllData" ma:web="af25781e-5cdd-4153-8ab6-220056fa91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25781e-5cdd-4153-8ab6-220056fa912e" xsi:nil="true"/>
    <lcf76f155ced4ddcb4097134ff3c332f xmlns="fd88a1ae-c0e3-4256-99b5-07d13c79105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53AA16-F031-4BE7-ABFF-7BC5D352E9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88a1ae-c0e3-4256-99b5-07d13c791054"/>
    <ds:schemaRef ds:uri="af25781e-5cdd-4153-8ab6-220056fa91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67FA0B-48D1-4056-9193-D0081794E679}">
  <ds:schemaRefs>
    <ds:schemaRef ds:uri="http://schemas.microsoft.com/office/2006/metadata/properties"/>
    <ds:schemaRef ds:uri="http://schemas.microsoft.com/office/infopath/2007/PartnerControls"/>
    <ds:schemaRef ds:uri="af25781e-5cdd-4153-8ab6-220056fa912e"/>
    <ds:schemaRef ds:uri="fd88a1ae-c0e3-4256-99b5-07d13c791054"/>
  </ds:schemaRefs>
</ds:datastoreItem>
</file>

<file path=customXml/itemProps3.xml><?xml version="1.0" encoding="utf-8"?>
<ds:datastoreItem xmlns:ds="http://schemas.openxmlformats.org/officeDocument/2006/customXml" ds:itemID="{52867117-2B6A-42D1-AF4E-0B3FE70CC8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43</Slides>
  <Notes>43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2</cp:revision>
  <dcterms:modified xsi:type="dcterms:W3CDTF">2026-09-15T14:52:26Z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0x010100589D8C2C6E05754F80CD36B4171071ED</vt:lpwstr>
  </property>
  <property fmtid="{D5CDD505-2E9C-101B-9397-08002B2CF9AE}" pid="3" name="MediaServiceImageTags">
    <vt:lpwstr/>
  </property>
</Properties>
</file>